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sldIdLst>
    <p:sldId id="256" r:id="rId2"/>
    <p:sldId id="302" r:id="rId3"/>
    <p:sldId id="301" r:id="rId4"/>
    <p:sldId id="300" r:id="rId5"/>
    <p:sldId id="323" r:id="rId6"/>
    <p:sldId id="345" r:id="rId7"/>
    <p:sldId id="311" r:id="rId8"/>
    <p:sldId id="312" r:id="rId9"/>
    <p:sldId id="313" r:id="rId10"/>
    <p:sldId id="314" r:id="rId11"/>
    <p:sldId id="315" r:id="rId12"/>
    <p:sldId id="316" r:id="rId13"/>
    <p:sldId id="317" r:id="rId14"/>
    <p:sldId id="318" r:id="rId15"/>
    <p:sldId id="319" r:id="rId16"/>
    <p:sldId id="320" r:id="rId17"/>
    <p:sldId id="321" r:id="rId18"/>
    <p:sldId id="257" r:id="rId19"/>
    <p:sldId id="260" r:id="rId20"/>
    <p:sldId id="261" r:id="rId21"/>
    <p:sldId id="262" r:id="rId22"/>
    <p:sldId id="273" r:id="rId23"/>
    <p:sldId id="274" r:id="rId24"/>
    <p:sldId id="269" r:id="rId25"/>
    <p:sldId id="264" r:id="rId26"/>
    <p:sldId id="270" r:id="rId27"/>
    <p:sldId id="346" r:id="rId28"/>
    <p:sldId id="293" r:id="rId29"/>
    <p:sldId id="278" r:id="rId30"/>
    <p:sldId id="328" r:id="rId31"/>
    <p:sldId id="347" r:id="rId32"/>
    <p:sldId id="281" r:id="rId33"/>
    <p:sldId id="325" r:id="rId34"/>
    <p:sldId id="326" r:id="rId35"/>
    <p:sldId id="327" r:id="rId36"/>
    <p:sldId id="282" r:id="rId37"/>
    <p:sldId id="329" r:id="rId38"/>
    <p:sldId id="330" r:id="rId39"/>
    <p:sldId id="331" r:id="rId40"/>
    <p:sldId id="332" r:id="rId41"/>
    <p:sldId id="283" r:id="rId42"/>
    <p:sldId id="333" r:id="rId43"/>
    <p:sldId id="334" r:id="rId44"/>
    <p:sldId id="335" r:id="rId45"/>
    <p:sldId id="284" r:id="rId46"/>
    <p:sldId id="336" r:id="rId47"/>
    <p:sldId id="337" r:id="rId48"/>
    <p:sldId id="338" r:id="rId49"/>
    <p:sldId id="294" r:id="rId50"/>
    <p:sldId id="343" r:id="rId51"/>
    <p:sldId id="344" r:id="rId52"/>
    <p:sldId id="339" r:id="rId53"/>
    <p:sldId id="340" r:id="rId54"/>
    <p:sldId id="341" r:id="rId55"/>
    <p:sldId id="303" r:id="rId56"/>
    <p:sldId id="304" r:id="rId57"/>
    <p:sldId id="305" r:id="rId58"/>
    <p:sldId id="306" r:id="rId59"/>
    <p:sldId id="307" r:id="rId60"/>
    <p:sldId id="308" r:id="rId61"/>
    <p:sldId id="272" r:id="rId62"/>
    <p:sldId id="275" r:id="rId63"/>
    <p:sldId id="276" r:id="rId64"/>
    <p:sldId id="348" r:id="rId65"/>
    <p:sldId id="277" r:id="rId66"/>
    <p:sldId id="298" r:id="rId67"/>
    <p:sldId id="295" r:id="rId68"/>
    <p:sldId id="342" r:id="rId69"/>
    <p:sldId id="310" r:id="rId70"/>
    <p:sldId id="322" r:id="rId7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663300"/>
    <a:srgbClr val="00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85968" autoAdjust="0"/>
  </p:normalViewPr>
  <p:slideViewPr>
    <p:cSldViewPr showGuides="1">
      <p:cViewPr varScale="1">
        <p:scale>
          <a:sx n="59" d="100"/>
          <a:sy n="59" d="100"/>
        </p:scale>
        <p:origin x="-738" y="-90"/>
      </p:cViewPr>
      <p:guideLst>
        <p:guide orient="horz" pos="2160"/>
        <p:guide pos="2880"/>
      </p:guideLst>
    </p:cSldViewPr>
  </p:slideViewPr>
  <p:notesTextViewPr>
    <p:cViewPr>
      <p:scale>
        <a:sx n="1" d="1"/>
        <a:sy n="1" d="1"/>
      </p:scale>
      <p:origin x="0" y="0"/>
    </p:cViewPr>
  </p:notesTextViewPr>
  <p:sorterViewPr>
    <p:cViewPr>
      <p:scale>
        <a:sx n="100" d="100"/>
        <a:sy n="100" d="100"/>
      </p:scale>
      <p:origin x="0" y="52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CC4EDD-EFB1-4C7E-8ADF-804E5AA40A2A}" type="datetimeFigureOut">
              <a:rPr lang="es-MX" smtClean="0"/>
              <a:pPr/>
              <a:t>01/07/2012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83B99B-6FEF-427E-A5BE-79F2414F5E4E}" type="slidenum">
              <a:rPr lang="es-MX" smtClean="0"/>
              <a:pPr/>
              <a:t>‹Nº›</a:t>
            </a:fld>
            <a:endParaRPr lang="es-MX"/>
          </a:p>
        </p:txBody>
      </p:sp>
    </p:spTree>
    <p:extLst>
      <p:ext uri="{BB962C8B-B14F-4D97-AF65-F5344CB8AC3E}">
        <p14:creationId xmlns:p14="http://schemas.microsoft.com/office/powerpoint/2010/main" xmlns="" val="389766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B83B99B-6FEF-427E-A5BE-79F2414F5E4E}" type="slidenum">
              <a:rPr lang="es-MX" smtClean="0"/>
              <a:pPr/>
              <a:t>18</a:t>
            </a:fld>
            <a:endParaRPr lang="es-MX"/>
          </a:p>
        </p:txBody>
      </p:sp>
    </p:spTree>
    <p:extLst>
      <p:ext uri="{BB962C8B-B14F-4D97-AF65-F5344CB8AC3E}">
        <p14:creationId xmlns:p14="http://schemas.microsoft.com/office/powerpoint/2010/main" xmlns="" val="4273213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hangingPunct="0"/>
            <a:r>
              <a:rPr lang="es-ES_tradnl" sz="1200" b="1" kern="1200" dirty="0" smtClean="0">
                <a:solidFill>
                  <a:schemeClr val="tx1"/>
                </a:solidFill>
                <a:effectLst/>
                <a:latin typeface="+mn-lt"/>
                <a:ea typeface="+mn-ea"/>
                <a:cs typeface="+mn-cs"/>
              </a:rPr>
              <a:t>SE REQUIERE UN ESPÍRITU DE SERVICIO. Esto significa: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Ponerse desinteresadamente al servicio de la asamblea para ayudarla a comprender, participar y vivir lo mejor posible el misterio que se celebra: el Hijo de Dios ha venido a servir y no a ser servido.</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Superar las dificultades que surgirán posiblemente con el grupo. En el diálogo fraterno se debe buscar la verdad y no imponer opiniones personales.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Que el equipo no puede considerarse como “dueño y propietario” de la liturgia, sino sentirse y actuar como “servidores”.</a:t>
            </a:r>
            <a:endParaRPr lang="es-MX" sz="1200" kern="1200" dirty="0" smtClean="0">
              <a:solidFill>
                <a:schemeClr val="tx1"/>
              </a:solidFill>
              <a:effectLst/>
              <a:latin typeface="+mn-lt"/>
              <a:ea typeface="+mn-ea"/>
              <a:cs typeface="+mn-cs"/>
            </a:endParaRPr>
          </a:p>
          <a:p>
            <a:pPr lvl="0" hangingPunct="0"/>
            <a:r>
              <a:rPr lang="es-ES_tradnl" sz="1200" b="1" kern="1200" dirty="0" smtClean="0">
                <a:solidFill>
                  <a:schemeClr val="tx1"/>
                </a:solidFill>
                <a:effectLst/>
                <a:latin typeface="+mn-lt"/>
                <a:ea typeface="+mn-ea"/>
                <a:cs typeface="+mn-cs"/>
              </a:rPr>
              <a:t>SE RQUIERE ESPÍRITU DE COMUNIÓN. Esto significa que: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El equipo no puede permanecer aislado de la comunidad.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No puede desarrollar su vida y funciones desconectado de lo grupos dedicados a otras tareas en bien de la misma comunidad.</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Que entre los miembros del equipo se perciba la unidad y la organicidad. </a:t>
            </a:r>
            <a:endParaRPr lang="es-MX" sz="1200" kern="1200" dirty="0" smtClean="0">
              <a:solidFill>
                <a:schemeClr val="tx1"/>
              </a:solidFill>
              <a:effectLst/>
              <a:latin typeface="+mn-lt"/>
              <a:ea typeface="+mn-ea"/>
              <a:cs typeface="+mn-cs"/>
            </a:endParaRPr>
          </a:p>
          <a:p>
            <a:pPr lvl="0" hangingPunct="0"/>
            <a:r>
              <a:rPr lang="es-ES_tradnl" sz="1200" b="1" kern="1200" dirty="0" smtClean="0">
                <a:solidFill>
                  <a:schemeClr val="tx1"/>
                </a:solidFill>
                <a:effectLst/>
                <a:latin typeface="+mn-lt"/>
                <a:ea typeface="+mn-ea"/>
                <a:cs typeface="+mn-cs"/>
              </a:rPr>
              <a:t>SE REQUIERE SER PARTICIPANTES ANTES QUE  “AGENTES DE ANIMACIÓN”. Significa:</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Que es miembro activo de la asamblea a la que sirve.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Que no está allí para que los fieles recen, escuchen la Palabra y celebren el misterio o para hacer un comentario, etcétera, sino para ser el primero en participar, orar, escuchar, y celebrar, etcétera.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Que no puede quedarse fuera de la participación mientras anima a los demás a participar.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Que debe sentirse miembro de la asamblea orante y celebrante, debe dar testimonio de su participación gozosa. </a:t>
            </a:r>
          </a:p>
          <a:p>
            <a:pPr hangingPunct="0"/>
            <a:endParaRPr lang="es-ES_tradnl" sz="1200" kern="1200" dirty="0" smtClean="0">
              <a:solidFill>
                <a:schemeClr val="tx1"/>
              </a:solidFill>
              <a:effectLst/>
              <a:latin typeface="+mn-lt"/>
              <a:ea typeface="+mn-ea"/>
              <a:cs typeface="+mn-cs"/>
            </a:endParaRPr>
          </a:p>
          <a:p>
            <a:pPr lvl="0" hangingPunct="0"/>
            <a:r>
              <a:rPr lang="es-ES_tradnl" sz="1200" b="1" kern="1200" dirty="0" smtClean="0">
                <a:solidFill>
                  <a:schemeClr val="tx1"/>
                </a:solidFill>
                <a:effectLst/>
                <a:latin typeface="+mn-lt"/>
                <a:ea typeface="+mn-ea"/>
                <a:cs typeface="+mn-cs"/>
              </a:rPr>
              <a:t>SE REQUIERE CONOCER A LA COMUNIDAD CRISTIANA. Esto significa: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Conocer la cultura, la realización y tensión, los problemas y esperanzas, su expresión y lenguaje de la comunidad.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No prestar atención sólo a un grupo de personas y marginar a otros o exigir a la asamblea más de lo que puede dar.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Prestar atención al estilo y graduación de fe de los que forman la asamblea.</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El comentador deberá también estar atento a la asamblea que se reúne, a sus inquietudes, a las formas de expresión que le resultan más próximas y preguntar de vez en cuando a algunos de los asistentes sobre qué cosas les parecen bien y que otras mejorarían.</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pPr hangingPunct="0"/>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FB83B99B-6FEF-427E-A5BE-79F2414F5E4E}" type="slidenum">
              <a:rPr lang="es-MX" smtClean="0"/>
              <a:pPr/>
              <a:t>49</a:t>
            </a:fld>
            <a:endParaRPr lang="es-MX"/>
          </a:p>
        </p:txBody>
      </p:sp>
    </p:spTree>
    <p:extLst>
      <p:ext uri="{BB962C8B-B14F-4D97-AF65-F5344CB8AC3E}">
        <p14:creationId xmlns:p14="http://schemas.microsoft.com/office/powerpoint/2010/main" xmlns="" val="1734274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200" i="1" dirty="0" smtClean="0">
                <a:solidFill>
                  <a:schemeClr val="accent6">
                    <a:lumMod val="50000"/>
                  </a:schemeClr>
                </a:solidFill>
                <a:latin typeface="Arial Rounded MT Bold" pitchFamily="34" charset="0"/>
              </a:rPr>
              <a:t>Se reúne y prepara la celebración, no es para “hacer bonito”, ni para lucirse, ni para dar salida más o menos psicológica a las energías y capacidades de los laicos o de los que saben música. </a:t>
            </a:r>
          </a:p>
          <a:p>
            <a:r>
              <a:rPr lang="es-ES_tradnl" sz="1200" i="1" dirty="0" smtClean="0">
                <a:solidFill>
                  <a:schemeClr val="accent6">
                    <a:lumMod val="50000"/>
                  </a:schemeClr>
                </a:solidFill>
                <a:latin typeface="Arial Rounded MT Bold" pitchFamily="34" charset="0"/>
              </a:rPr>
              <a:t>Deseos profundos de Servir.  De ayudar a la comunidad a que pueda rezar mejor y celebrar más consciente y profundamente su Eucaristía dominical o las otras celebraciones que se organicen.</a:t>
            </a:r>
            <a:endParaRPr lang="es-MX" sz="1200" i="1" dirty="0" smtClean="0">
              <a:solidFill>
                <a:schemeClr val="accent6">
                  <a:lumMod val="50000"/>
                </a:schemeClr>
              </a:solidFill>
              <a:latin typeface="Arial Rounded MT Bold" pitchFamily="34" charset="0"/>
            </a:endParaRPr>
          </a:p>
          <a:p>
            <a:endParaRPr lang="es-MX" dirty="0"/>
          </a:p>
        </p:txBody>
      </p:sp>
      <p:sp>
        <p:nvSpPr>
          <p:cNvPr id="4" name="3 Marcador de número de diapositiva"/>
          <p:cNvSpPr>
            <a:spLocks noGrp="1"/>
          </p:cNvSpPr>
          <p:nvPr>
            <p:ph type="sldNum" sz="quarter" idx="10"/>
          </p:nvPr>
        </p:nvSpPr>
        <p:spPr/>
        <p:txBody>
          <a:bodyPr/>
          <a:lstStyle/>
          <a:p>
            <a:fld id="{FB83B99B-6FEF-427E-A5BE-79F2414F5E4E}" type="slidenum">
              <a:rPr lang="es-MX" smtClean="0"/>
              <a:pPr/>
              <a:t>20</a:t>
            </a:fld>
            <a:endParaRPr lang="es-MX"/>
          </a:p>
        </p:txBody>
      </p:sp>
    </p:spTree>
    <p:extLst>
      <p:ext uri="{BB962C8B-B14F-4D97-AF65-F5344CB8AC3E}">
        <p14:creationId xmlns:p14="http://schemas.microsoft.com/office/powerpoint/2010/main" xmlns="" val="216494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hangingPunct="0"/>
            <a:r>
              <a:rPr lang="es-ES_tradnl" sz="1200" i="1" dirty="0" smtClean="0">
                <a:latin typeface="Arial Rounded MT Bold" pitchFamily="34" charset="0"/>
              </a:rPr>
              <a:t>El “monitor” ha de familiarizarse  con la Liturgia: Conocer el sentido de lo que sucede evitará que digan frases equivocadas como: “nos ponemos de pie para recibir al padre Fulano” (no por él sino por Cristo nos ponemos de pie al inicio de la celebración); o “de pie para cantar el Aleluya” (no nos levantamos para cantar el Aleluya, sino porque  se va a proclamar el Evangelio). </a:t>
            </a:r>
          </a:p>
          <a:p>
            <a:pPr hangingPunct="0"/>
            <a:r>
              <a:rPr lang="es-ES_tradnl" sz="1200" i="1" dirty="0" smtClean="0">
                <a:latin typeface="Arial Rounded MT Bold" pitchFamily="34" charset="0"/>
              </a:rPr>
              <a:t>En la medida en que el monitor conozca más, disfrutará más de la celebración y ayudará a que otros la disfruten también. </a:t>
            </a:r>
            <a:endParaRPr lang="es-MX" sz="1200" i="1" dirty="0" smtClean="0">
              <a:latin typeface="Arial Rounded MT Bold" pitchFamily="34" charset="0"/>
            </a:endParaRPr>
          </a:p>
          <a:p>
            <a:pPr hangingPunct="0"/>
            <a:endParaRPr lang="es-MX" i="1" dirty="0" smtClean="0">
              <a:latin typeface="Arial Rounded MT Bold" pitchFamily="34" charset="0"/>
            </a:endParaRPr>
          </a:p>
          <a:p>
            <a:endParaRPr lang="es-MX" dirty="0"/>
          </a:p>
        </p:txBody>
      </p:sp>
      <p:sp>
        <p:nvSpPr>
          <p:cNvPr id="4" name="3 Marcador de número de diapositiva"/>
          <p:cNvSpPr>
            <a:spLocks noGrp="1"/>
          </p:cNvSpPr>
          <p:nvPr>
            <p:ph type="sldNum" sz="quarter" idx="10"/>
          </p:nvPr>
        </p:nvSpPr>
        <p:spPr/>
        <p:txBody>
          <a:bodyPr/>
          <a:lstStyle/>
          <a:p>
            <a:fld id="{FB83B99B-6FEF-427E-A5BE-79F2414F5E4E}" type="slidenum">
              <a:rPr lang="es-MX" smtClean="0"/>
              <a:pPr/>
              <a:t>22</a:t>
            </a:fld>
            <a:endParaRPr lang="es-MX"/>
          </a:p>
        </p:txBody>
      </p:sp>
    </p:spTree>
    <p:extLst>
      <p:ext uri="{BB962C8B-B14F-4D97-AF65-F5344CB8AC3E}">
        <p14:creationId xmlns:p14="http://schemas.microsoft.com/office/powerpoint/2010/main" xmlns="" val="193209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hangingPunct="0"/>
            <a:r>
              <a:rPr lang="es-ES_tradnl" sz="1200" i="1" dirty="0" smtClean="0">
                <a:latin typeface="Arial Rounded MT Bold" pitchFamily="34" charset="0"/>
              </a:rPr>
              <a:t>El monitor debe mantener una actitud cordial y respetuosa; debe evitar toda altanería o despotismo y tratarlos con gentileza para que se sientan a gusto, disfruten la reunión y queden convidados a regresar, quien realiza las moniciones en Misa debe cuidar no sólo su contenido sino la forma de decirlas. </a:t>
            </a:r>
          </a:p>
          <a:p>
            <a:pPr hangingPunct="0"/>
            <a:r>
              <a:rPr lang="es-ES_tradnl" sz="1200" i="1" dirty="0" smtClean="0">
                <a:latin typeface="Arial Rounded MT Bold" pitchFamily="34" charset="0"/>
              </a:rPr>
              <a:t>La gente responde mejor a lo que se le pide amable y suavemente. Es increíble el efecto positivo que pueden tener las palabras amables (“Sean bienvenidos a esta celebración…” “Por favor”, etc.). </a:t>
            </a:r>
          </a:p>
          <a:p>
            <a:pPr hangingPunct="0"/>
            <a:r>
              <a:rPr lang="es-ES_tradnl" sz="1200" i="1" dirty="0" smtClean="0">
                <a:latin typeface="Arial Rounded MT Bold" pitchFamily="34" charset="0"/>
              </a:rPr>
              <a:t>Procura que tus moniciones siempre hagan sentir a la gente acogida y valorada. </a:t>
            </a:r>
          </a:p>
          <a:p>
            <a:pPr hangingPunct="0"/>
            <a:r>
              <a:rPr lang="es-ES_tradnl" sz="1200" i="1" dirty="0" smtClean="0">
                <a:latin typeface="Arial Rounded MT Bold" pitchFamily="34" charset="0"/>
              </a:rPr>
              <a:t>Pregúntate: ¿cómo las haría Jesús?</a:t>
            </a:r>
            <a:endParaRPr lang="es-MX" sz="1200" i="1" dirty="0" smtClean="0">
              <a:latin typeface="Arial Rounded MT Bold" pitchFamily="34" charset="0"/>
            </a:endParaRPr>
          </a:p>
          <a:p>
            <a:pPr hangingPunct="0"/>
            <a:endParaRPr lang="es-MX" sz="1200" i="1" dirty="0" smtClean="0">
              <a:latin typeface="Arial Rounded MT Bold" pitchFamily="34" charset="0"/>
            </a:endParaRPr>
          </a:p>
          <a:p>
            <a:endParaRPr lang="es-MX" dirty="0" smtClean="0"/>
          </a:p>
          <a:p>
            <a:endParaRPr lang="es-MX" dirty="0"/>
          </a:p>
        </p:txBody>
      </p:sp>
      <p:sp>
        <p:nvSpPr>
          <p:cNvPr id="4" name="3 Marcador de número de diapositiva"/>
          <p:cNvSpPr>
            <a:spLocks noGrp="1"/>
          </p:cNvSpPr>
          <p:nvPr>
            <p:ph type="sldNum" sz="quarter" idx="10"/>
          </p:nvPr>
        </p:nvSpPr>
        <p:spPr/>
        <p:txBody>
          <a:bodyPr/>
          <a:lstStyle/>
          <a:p>
            <a:fld id="{FB83B99B-6FEF-427E-A5BE-79F2414F5E4E}" type="slidenum">
              <a:rPr lang="es-MX" smtClean="0"/>
              <a:pPr/>
              <a:t>23</a:t>
            </a:fld>
            <a:endParaRPr lang="es-MX"/>
          </a:p>
        </p:txBody>
      </p:sp>
    </p:spTree>
    <p:extLst>
      <p:ext uri="{BB962C8B-B14F-4D97-AF65-F5344CB8AC3E}">
        <p14:creationId xmlns:p14="http://schemas.microsoft.com/office/powerpoint/2010/main" xmlns="" val="326650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l" hangingPunct="0">
              <a:buNone/>
            </a:pPr>
            <a:r>
              <a:rPr lang="es-ES_tradnl" sz="1200" b="0" i="0" kern="1200" dirty="0" smtClean="0">
                <a:solidFill>
                  <a:schemeClr val="tx1"/>
                </a:solidFill>
                <a:latin typeface="Arial" pitchFamily="34" charset="0"/>
                <a:ea typeface="+mn-ea"/>
                <a:cs typeface="Arial" pitchFamily="34" charset="0"/>
              </a:rPr>
              <a:t>SE REQUIERE QUE SEA PERSONA QUE SE PONE A DISPISICIÓN DEL DON DE DIOS.</a:t>
            </a:r>
            <a:endParaRPr lang="es-MX" sz="1200" b="0" i="0" kern="1200" dirty="0" smtClean="0">
              <a:solidFill>
                <a:schemeClr val="tx1"/>
              </a:solidFill>
              <a:latin typeface="Arial" pitchFamily="34" charset="0"/>
              <a:ea typeface="+mn-ea"/>
              <a:cs typeface="Arial" pitchFamily="34" charset="0"/>
            </a:endParaRPr>
          </a:p>
          <a:p>
            <a:pPr marL="0" indent="0" algn="l" hangingPunct="0">
              <a:buNone/>
            </a:pPr>
            <a:r>
              <a:rPr lang="es-ES_tradnl" sz="1200" b="0" i="0" kern="1200" dirty="0" smtClean="0">
                <a:solidFill>
                  <a:schemeClr val="tx1"/>
                </a:solidFill>
                <a:latin typeface="Arial" pitchFamily="34" charset="0"/>
                <a:ea typeface="+mn-ea"/>
                <a:cs typeface="Arial" pitchFamily="34" charset="0"/>
              </a:rPr>
              <a:t> </a:t>
            </a:r>
            <a:endParaRPr lang="es-MX" sz="1200" b="0" i="0" kern="1200" dirty="0" smtClean="0">
              <a:solidFill>
                <a:schemeClr val="tx1"/>
              </a:solidFill>
              <a:latin typeface="Arial" pitchFamily="34" charset="0"/>
              <a:ea typeface="+mn-ea"/>
              <a:cs typeface="Arial" pitchFamily="34" charset="0"/>
            </a:endParaRPr>
          </a:p>
          <a:p>
            <a:pPr marL="0" lvl="0" indent="0" algn="l" hangingPunct="0">
              <a:buNone/>
            </a:pPr>
            <a:r>
              <a:rPr lang="es-ES_tradnl" sz="1200" b="0" i="0" kern="1200" dirty="0" smtClean="0">
                <a:solidFill>
                  <a:schemeClr val="tx1"/>
                </a:solidFill>
                <a:latin typeface="Arial" pitchFamily="34" charset="0"/>
                <a:ea typeface="+mn-ea"/>
                <a:cs typeface="Arial" pitchFamily="34" charset="0"/>
              </a:rPr>
              <a:t>SE REQUIERE ENCOMENDARZE A DIOS. </a:t>
            </a:r>
          </a:p>
          <a:p>
            <a:pPr marL="0" lvl="0" indent="0" algn="l" hangingPunct="0">
              <a:buNone/>
            </a:pPr>
            <a:r>
              <a:rPr lang="es-ES_tradnl" sz="1200" b="0" i="0" kern="1200" dirty="0" smtClean="0">
                <a:solidFill>
                  <a:schemeClr val="tx1"/>
                </a:solidFill>
                <a:latin typeface="Arial" pitchFamily="34" charset="0"/>
                <a:ea typeface="+mn-ea"/>
                <a:cs typeface="Arial" pitchFamily="34" charset="0"/>
              </a:rPr>
              <a:t>Pide al Espíritu Santo paz y elocuencia. Cabe insistir en este punto debes pedir muy en especial paz y elocuencia para ser instrumento y no obstáculo de lo que el Señor quiere hacer en cada corazón  a través de lo que te toque leer. ¡Ojo!: Si pensar en subir a leer te pone los nervios de punta, quizá este ministerio no es para ti. Considera que hay muchas otras manera de prestar un servicio, son que se te seque la boca, te suden las manos y sufras dúrate todo el momento previo a tu servicio, o te atormentes luego acerca de si lo hiciste bien o no. </a:t>
            </a:r>
          </a:p>
          <a:p>
            <a:pPr marL="0" lvl="0" indent="0" algn="l" hangingPunct="0">
              <a:buNone/>
            </a:pPr>
            <a:endParaRPr lang="es-ES_tradnl" sz="1200" b="0" i="0" kern="1200" dirty="0" smtClean="0">
              <a:solidFill>
                <a:schemeClr val="tx1"/>
              </a:solidFill>
              <a:latin typeface="Arial" pitchFamily="34" charset="0"/>
              <a:ea typeface="+mn-ea"/>
              <a:cs typeface="Arial"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SE REQUIERE QUE HAGAZ TODO POR AMOR A DIOS</a:t>
            </a:r>
            <a:r>
              <a:rPr lang="es-ES_tradnl" sz="1200" kern="1200" dirty="0" smtClean="0">
                <a:solidFill>
                  <a:schemeClr val="tx1"/>
                </a:solidFill>
                <a:effectLst/>
                <a:latin typeface="+mn-lt"/>
                <a:ea typeface="+mn-ea"/>
                <a:cs typeface="+mn-cs"/>
              </a:rPr>
              <a:t>. Hacer las cosas por amor a Dios te dará mucha paz. La de no tener que preocuparte por quedar bien o lucirte con nadie, sino saber que sirves a Aquel que es Misericordioso, conoce perfectamente tus limitaciones y no te juzgara mal si no lograste la perfección que anhelabas. No tienes que entrar en competencia con otros ni estar pendiente de sus juicios o críticas. Tú das lo mejor porque lo das para Dios, y sabes que Él aprecia tu empeño aun si los demás no lo hacen.</a:t>
            </a:r>
          </a:p>
          <a:p>
            <a:pPr marL="0" marR="0" lvl="0" indent="0" algn="l" defTabSz="914400" rtl="0" eaLnBrk="1" fontAlgn="auto" latinLnBrk="0" hangingPunct="0">
              <a:lnSpc>
                <a:spcPct val="100000"/>
              </a:lnSpc>
              <a:spcBef>
                <a:spcPts val="0"/>
              </a:spcBef>
              <a:spcAft>
                <a:spcPts val="0"/>
              </a:spcAft>
              <a:buClrTx/>
              <a:buSzTx/>
              <a:buFontTx/>
              <a:buNone/>
              <a:tabLst/>
              <a:defRPr/>
            </a:pPr>
            <a:endParaRPr lang="es-ES_tradnl" sz="1200" kern="1200" dirty="0" smtClean="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SE REQUIERE LLEGAR A TIEMPO.</a:t>
            </a:r>
            <a:r>
              <a:rPr lang="es-ES_tradnl" sz="1200" kern="1200" dirty="0" smtClean="0">
                <a:solidFill>
                  <a:schemeClr val="tx1"/>
                </a:solidFill>
                <a:effectLst/>
                <a:latin typeface="+mn-lt"/>
                <a:ea typeface="+mn-ea"/>
                <a:cs typeface="+mn-cs"/>
              </a:rPr>
              <a:t> Podría decirse que una motivación para la puntualidad es el interés que se tiene en no perderse algo que es importante para uno. Si siempre llegas tarde a Misa porque no te interesa llegar temprano, no sabes bien a bien a qué vas – y por eso procuras atrasar y achicar lo más posible el rato que pasas ahí- , y piensas que a nadie le importa si llegas tarde o no, pues crees que para “cumplir el precepto” basta con pasar lista aunque sea a último minuto, considera esto: Ir a Misa no significa entrar a un edificio lleno de gente a decir: “presente” para que Dios no se enoje contigo. Es, en primer lugar, aceptar una invitación personal que Él te hace a ti, acudir a encontrarte con Él. </a:t>
            </a:r>
          </a:p>
          <a:p>
            <a:pPr marL="0" marR="0" lvl="0" indent="0" algn="l" defTabSz="914400" rtl="0" eaLnBrk="1" fontAlgn="auto" latinLnBrk="0" hangingPunct="0">
              <a:lnSpc>
                <a:spcPct val="100000"/>
              </a:lnSpc>
              <a:spcBef>
                <a:spcPts val="0"/>
              </a:spcBef>
              <a:spcAft>
                <a:spcPts val="0"/>
              </a:spcAft>
              <a:buClrTx/>
              <a:buSzTx/>
              <a:buFontTx/>
              <a:buNone/>
              <a:tabLst/>
              <a:defRPr/>
            </a:pPr>
            <a:endParaRPr lang="es-ES_tradnl" sz="1200" kern="1200" dirty="0" smtClean="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SE REQUIERE CONSULTAR A SU PARROCO</a:t>
            </a:r>
            <a:r>
              <a:rPr lang="es-ES_tradnl" sz="1200" kern="1200" dirty="0" smtClean="0">
                <a:solidFill>
                  <a:schemeClr val="tx1"/>
                </a:solidFill>
                <a:effectLst/>
                <a:latin typeface="+mn-lt"/>
                <a:ea typeface="+mn-ea"/>
                <a:cs typeface="+mn-cs"/>
              </a:rPr>
              <a:t>, porque si deseas prestar un servicio de manera ordinaria, necesita prepararte para ello y el padre te puede indicar cómo, dónde, etc. Quede claro que lo que aquí se presenta tiene por objeto únicamente ayudarte a saber a grandes rasgos qué hacer si un día te toca dar un determinado servicio en Misa.</a:t>
            </a:r>
            <a:endParaRPr lang="es-MX" sz="1200" kern="1200" dirty="0" smtClean="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lang="es-MX" sz="1200" kern="1200" dirty="0" smtClean="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lang="es-MX" sz="1200" kern="1200" dirty="0" smtClean="0">
              <a:solidFill>
                <a:schemeClr val="tx1"/>
              </a:solidFill>
              <a:effectLst/>
              <a:latin typeface="+mn-lt"/>
              <a:ea typeface="+mn-ea"/>
              <a:cs typeface="+mn-cs"/>
            </a:endParaRPr>
          </a:p>
          <a:p>
            <a:pPr marL="0" lvl="0" indent="0" algn="l" hangingPunct="0">
              <a:buNone/>
            </a:pPr>
            <a:endParaRPr lang="es-MX" sz="1200" b="0" i="0" kern="1200" dirty="0" smtClean="0">
              <a:solidFill>
                <a:schemeClr val="tx1"/>
              </a:solidFill>
              <a:latin typeface="Arial" pitchFamily="34" charset="0"/>
              <a:ea typeface="+mn-ea"/>
              <a:cs typeface="Arial" pitchFamily="34" charset="0"/>
            </a:endParaRPr>
          </a:p>
          <a:p>
            <a:pPr algn="l"/>
            <a:endParaRPr lang="es-MX" dirty="0"/>
          </a:p>
        </p:txBody>
      </p:sp>
      <p:sp>
        <p:nvSpPr>
          <p:cNvPr id="4" name="3 Marcador de número de diapositiva"/>
          <p:cNvSpPr>
            <a:spLocks noGrp="1"/>
          </p:cNvSpPr>
          <p:nvPr>
            <p:ph type="sldNum" sz="quarter" idx="10"/>
          </p:nvPr>
        </p:nvSpPr>
        <p:spPr/>
        <p:txBody>
          <a:bodyPr/>
          <a:lstStyle/>
          <a:p>
            <a:fld id="{FB83B99B-6FEF-427E-A5BE-79F2414F5E4E}" type="slidenum">
              <a:rPr lang="es-MX" smtClean="0"/>
              <a:pPr/>
              <a:t>32</a:t>
            </a:fld>
            <a:endParaRPr lang="es-MX"/>
          </a:p>
        </p:txBody>
      </p:sp>
    </p:spTree>
    <p:extLst>
      <p:ext uri="{BB962C8B-B14F-4D97-AF65-F5344CB8AC3E}">
        <p14:creationId xmlns:p14="http://schemas.microsoft.com/office/powerpoint/2010/main" xmlns="" val="1110460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FB83B99B-6FEF-427E-A5BE-79F2414F5E4E}" type="slidenum">
              <a:rPr lang="es-MX" smtClean="0"/>
              <a:pPr/>
              <a:t>34</a:t>
            </a:fld>
            <a:endParaRPr lang="es-MX"/>
          </a:p>
        </p:txBody>
      </p:sp>
    </p:spTree>
    <p:extLst>
      <p:ext uri="{BB962C8B-B14F-4D97-AF65-F5344CB8AC3E}">
        <p14:creationId xmlns:p14="http://schemas.microsoft.com/office/powerpoint/2010/main" xmlns="" val="421759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SE REQUIERE PRACTICA LAS 4 D: DECORO</a:t>
            </a:r>
            <a:r>
              <a:rPr lang="es-ES_tradnl" sz="1200" b="1" i="1" kern="1200" dirty="0" smtClean="0">
                <a:solidFill>
                  <a:schemeClr val="tx1"/>
                </a:solidFill>
                <a:effectLst/>
                <a:latin typeface="+mn-lt"/>
                <a:ea typeface="+mn-ea"/>
                <a:cs typeface="+mn-cs"/>
              </a:rPr>
              <a:t>,</a:t>
            </a:r>
            <a:r>
              <a:rPr lang="es-ES_tradnl" sz="1200" kern="1200" dirty="0" smtClean="0">
                <a:solidFill>
                  <a:schemeClr val="tx1"/>
                </a:solidFill>
                <a:effectLst/>
                <a:latin typeface="+mn-lt"/>
                <a:ea typeface="+mn-ea"/>
                <a:cs typeface="+mn-cs"/>
              </a:rPr>
              <a:t> En la Misa hay un cierto código de vestuario, sobre todo para quienes prestan su servicio, son blanco de las miradas de todos y deben dar una imagen sencilla y decorosa. Quien trae puesta ropa deportiva o muy escotada, untada, zancona, reveladora, chillona o demasiado llamativa no debe prestar ese día ningún servicio en Misa para no atraer la atención sobre sí ni escandalizar a nadie. Hay que tener siempre presente que somos responsables de lo que provocamos en otros con lo que vestimos. </a:t>
            </a:r>
            <a:r>
              <a:rPr lang="es-ES_tradnl" sz="1200" b="1" kern="1200" dirty="0" smtClean="0">
                <a:solidFill>
                  <a:schemeClr val="tx1"/>
                </a:solidFill>
                <a:effectLst/>
                <a:latin typeface="+mn-lt"/>
                <a:ea typeface="+mn-ea"/>
                <a:cs typeface="+mn-cs"/>
              </a:rPr>
              <a:t>DISCRECION</a:t>
            </a:r>
            <a:r>
              <a:rPr lang="es-ES_tradnl" sz="1200" kern="1200" dirty="0" smtClean="0">
                <a:solidFill>
                  <a:schemeClr val="tx1"/>
                </a:solidFill>
                <a:effectLst/>
                <a:latin typeface="+mn-lt"/>
                <a:ea typeface="+mn-ea"/>
                <a:cs typeface="+mn-cs"/>
              </a:rPr>
              <a:t>, en el monitor, porque si quien le toca va de aquí para allá atravesándose frente al altar, trayendo y llevando algo, haciendo señas a alguno, etc. Atrae la atención sobre sí y distrae a todos de lo importante, es decir, de lo que sucede en ese momento en la celebración. Tú ten por norma la discreción. Haz lo estrictamente necesario para cumplir lo que se pide de ti sin distraer a otros. Que sea el Señor el que acapare toda la atención… </a:t>
            </a:r>
            <a:r>
              <a:rPr lang="es-ES_tradnl" sz="1200" b="1" kern="1200" dirty="0" smtClean="0">
                <a:solidFill>
                  <a:schemeClr val="tx1"/>
                </a:solidFill>
                <a:effectLst/>
                <a:latin typeface="+mn-lt"/>
                <a:ea typeface="+mn-ea"/>
                <a:cs typeface="+mn-cs"/>
              </a:rPr>
              <a:t>DESPEGO</a:t>
            </a:r>
            <a:r>
              <a:rPr lang="es-ES_tradnl" sz="1200" kern="1200" dirty="0" smtClean="0">
                <a:solidFill>
                  <a:schemeClr val="tx1"/>
                </a:solidFill>
                <a:effectLst/>
                <a:latin typeface="+mn-lt"/>
                <a:ea typeface="+mn-ea"/>
                <a:cs typeface="+mn-cs"/>
              </a:rPr>
              <a:t>, nadie debe apegarse tanto al servicio que presta que lo acapare y trate que nadie más pueda realizarlo. Ten siempre presente que lo importante es que se cumpla el servicio, no que lo realices tú. </a:t>
            </a:r>
            <a:r>
              <a:rPr lang="es-ES_tradnl" sz="1200" b="1" kern="1200" dirty="0" smtClean="0">
                <a:solidFill>
                  <a:schemeClr val="tx1"/>
                </a:solidFill>
                <a:effectLst/>
                <a:latin typeface="+mn-lt"/>
                <a:ea typeface="+mn-ea"/>
                <a:cs typeface="+mn-cs"/>
              </a:rPr>
              <a:t>DILIGENCIA</a:t>
            </a:r>
            <a:r>
              <a:rPr lang="es-ES_tradnl" sz="1200" kern="1200" dirty="0" smtClean="0">
                <a:solidFill>
                  <a:schemeClr val="tx1"/>
                </a:solidFill>
                <a:effectLst/>
                <a:latin typeface="+mn-lt"/>
                <a:ea typeface="+mn-ea"/>
                <a:cs typeface="+mn-cs"/>
              </a:rPr>
              <a:t>, es conveniente que no te conformes con dar un servicio “regular” (en el sentido de mediocre), sino que procúrese hacerlo lo mejor posible. Ello puede implicar asistir a sus reuniones de su equipo de liturgia para tener formación permanente, consultar buena biografía, ir a cursos, etc.… Recuerda que lo haces por Dios por lo cual vale la pena esforzarse por hacer las cosas lo mejor posible para Él. Pídele que te ayude y notarás la diferencia. </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FB83B99B-6FEF-427E-A5BE-79F2414F5E4E}" type="slidenum">
              <a:rPr lang="es-MX" smtClean="0"/>
              <a:pPr/>
              <a:t>36</a:t>
            </a:fld>
            <a:endParaRPr lang="es-MX"/>
          </a:p>
        </p:txBody>
      </p:sp>
    </p:spTree>
    <p:extLst>
      <p:ext uri="{BB962C8B-B14F-4D97-AF65-F5344CB8AC3E}">
        <p14:creationId xmlns:p14="http://schemas.microsoft.com/office/powerpoint/2010/main" xmlns="" val="176881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hangingPunct="0"/>
            <a:r>
              <a:rPr lang="es-ES_tradnl" sz="1200" b="1" kern="1200" dirty="0" smtClean="0">
                <a:solidFill>
                  <a:schemeClr val="tx1"/>
                </a:solidFill>
                <a:effectLst/>
                <a:latin typeface="+mn-lt"/>
                <a:ea typeface="+mn-ea"/>
                <a:cs typeface="+mn-cs"/>
              </a:rPr>
              <a:t>SE REQUIERE UNA ACTITUD DE ESCUCHA. </a:t>
            </a:r>
            <a:r>
              <a:rPr lang="es-ES_tradnl" sz="1200" kern="1200" dirty="0" smtClean="0">
                <a:solidFill>
                  <a:schemeClr val="tx1"/>
                </a:solidFill>
                <a:effectLst/>
                <a:latin typeface="+mn-lt"/>
                <a:ea typeface="+mn-ea"/>
                <a:cs typeface="+mn-cs"/>
              </a:rPr>
              <a:t>Una actitud fundamental, que hay que favorecer con todos los recursos de la pedagogía pastoral, es la de la escucha: una comunidad que escucha con fe y disponibilidad lo que Dios le dice. Es la actitud del joven Samuel, “habla, Señor, que tu siervo escucha”, y la de la joven María de Nazaret, “hágase en mí según tu Palabra”.</a:t>
            </a:r>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Antes de “decir” nosotros la oración a Dios, nos ponemos en actitud de “escucha” con fe lo que él nos quiere decir. </a:t>
            </a:r>
            <a:endParaRPr lang="es-MX" sz="1200" kern="1200" dirty="0" smtClean="0">
              <a:solidFill>
                <a:schemeClr val="tx1"/>
              </a:solidFill>
              <a:effectLst/>
              <a:latin typeface="+mn-lt"/>
              <a:ea typeface="+mn-ea"/>
              <a:cs typeface="+mn-cs"/>
            </a:endParaRPr>
          </a:p>
          <a:p>
            <a:pPr lvl="0" hangingPunct="0"/>
            <a:r>
              <a:rPr lang="es-ES_tradnl" sz="1200" b="1" kern="1200" dirty="0" smtClean="0">
                <a:solidFill>
                  <a:schemeClr val="tx1"/>
                </a:solidFill>
                <a:effectLst/>
                <a:latin typeface="+mn-lt"/>
                <a:ea typeface="+mn-ea"/>
                <a:cs typeface="+mn-cs"/>
              </a:rPr>
              <a:t>SE REQUIERE SER ADMIRABLES PERSONAS. </a:t>
            </a:r>
            <a:r>
              <a:rPr lang="es-ES_tradnl" sz="1200" kern="1200" dirty="0" smtClean="0">
                <a:solidFill>
                  <a:schemeClr val="tx1"/>
                </a:solidFill>
                <a:effectLst/>
                <a:latin typeface="+mn-lt"/>
                <a:ea typeface="+mn-ea"/>
                <a:cs typeface="+mn-cs"/>
              </a:rPr>
              <a:t>Son personas que van profundizando en su conocimiento y amor de la liturgia, son personas que, además de sus ocupaciones familiares sociales, no tienen reparo en gastar su tiempo en la preparación y revisión de las celebraciones, en sus reuniones de formación, en los ensayos de canto y, sobre todo en el momento mismo de las celebraciones, para lo que no pocas veces tienen que renunciar a otras posibles maneras de celebrar el domingo…Les damos las gracias, son admirables. Les animamos a que sigan con su dedicación, cada vez con más conocimiento y generosidad.</a:t>
            </a:r>
            <a:endParaRPr lang="es-MX" sz="1200" kern="1200" dirty="0" smtClean="0">
              <a:solidFill>
                <a:schemeClr val="tx1"/>
              </a:solidFill>
              <a:effectLst/>
              <a:latin typeface="+mn-lt"/>
              <a:ea typeface="+mn-ea"/>
              <a:cs typeface="+mn-cs"/>
            </a:endParaRPr>
          </a:p>
          <a:p>
            <a:pPr lvl="0" hangingPunct="0"/>
            <a:r>
              <a:rPr lang="es-ES_tradnl" sz="1200" b="1" kern="1200" dirty="0" smtClean="0">
                <a:solidFill>
                  <a:schemeClr val="tx1"/>
                </a:solidFill>
                <a:effectLst/>
                <a:latin typeface="+mn-lt"/>
                <a:ea typeface="+mn-ea"/>
                <a:cs typeface="+mn-cs"/>
              </a:rPr>
              <a:t>SE REQUIERE CREER LO QUE DECIMOS. </a:t>
            </a:r>
            <a:r>
              <a:rPr lang="es-ES_tradnl" sz="1200" kern="1200" dirty="0" smtClean="0">
                <a:solidFill>
                  <a:schemeClr val="tx1"/>
                </a:solidFill>
                <a:effectLst/>
                <a:latin typeface="+mn-lt"/>
                <a:ea typeface="+mn-ea"/>
                <a:cs typeface="+mn-cs"/>
              </a:rPr>
              <a:t>Nuestro ministerio de monitor como todo ministerio no sólo supone la fe, sino que con las palabras y elementos rituales la alimentan, fortalecen y la expresan. Celebrando los sacramentos la Iglesia confiesa la fe apostólica. De ahí la antigua sentencia: La Iglesia cree tal como reza y reza como cree.</a:t>
            </a:r>
            <a:endParaRPr lang="es-MX" sz="1200" kern="1200" dirty="0" smtClean="0">
              <a:solidFill>
                <a:schemeClr val="tx1"/>
              </a:solidFill>
              <a:effectLst/>
              <a:latin typeface="+mn-lt"/>
              <a:ea typeface="+mn-ea"/>
              <a:cs typeface="+mn-cs"/>
            </a:endParaRPr>
          </a:p>
          <a:p>
            <a:pPr lvl="0" hangingPunct="0"/>
            <a:r>
              <a:rPr lang="es-ES_tradnl" sz="1200" b="1" kern="1200" dirty="0" smtClean="0">
                <a:solidFill>
                  <a:schemeClr val="tx1"/>
                </a:solidFill>
                <a:effectLst/>
                <a:latin typeface="+mn-lt"/>
                <a:ea typeface="+mn-ea"/>
                <a:cs typeface="+mn-cs"/>
              </a:rPr>
              <a:t>SE REQUIERE QUE SEA PERSONA QUE SE ESFUERCE EN VIVIR SEGÚN EL EVANGELIO. </a:t>
            </a:r>
            <a:r>
              <a:rPr lang="es-ES_tradnl" sz="1200" kern="1200" dirty="0" smtClean="0">
                <a:solidFill>
                  <a:schemeClr val="tx1"/>
                </a:solidFill>
                <a:effectLst/>
                <a:latin typeface="+mn-lt"/>
                <a:ea typeface="+mn-ea"/>
                <a:cs typeface="+mn-cs"/>
              </a:rPr>
              <a:t>En este caso el Monitor es una persona que en su vida de cada día se esfuerza en vivir lo que celebra en la liturgia. Es decir, vive del Evangelio.</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FB83B99B-6FEF-427E-A5BE-79F2414F5E4E}" type="slidenum">
              <a:rPr lang="es-MX" smtClean="0"/>
              <a:pPr/>
              <a:t>41</a:t>
            </a:fld>
            <a:endParaRPr lang="es-MX"/>
          </a:p>
        </p:txBody>
      </p:sp>
    </p:spTree>
    <p:extLst>
      <p:ext uri="{BB962C8B-B14F-4D97-AF65-F5344CB8AC3E}">
        <p14:creationId xmlns:p14="http://schemas.microsoft.com/office/powerpoint/2010/main" xmlns="" val="1734274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hangingPunct="0"/>
            <a:r>
              <a:rPr lang="es-ES_tradnl" sz="1200" b="1" kern="1200" dirty="0" smtClean="0">
                <a:solidFill>
                  <a:schemeClr val="tx1"/>
                </a:solidFill>
                <a:effectLst/>
                <a:latin typeface="+mn-lt"/>
                <a:ea typeface="+mn-ea"/>
                <a:cs typeface="+mn-cs"/>
              </a:rPr>
              <a:t>SE REQUIERE UN ESPÍRITU DE SERVICIO. Esto significa: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Ponerse desinteresadamente al servicio de la asamblea para ayudarla a comprender, participar y vivir lo mejor posible el misterio que se celebra: el Hijo de Dios ha venido a servir y no a ser servido.</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Superar las dificultades que surgirán posiblemente con el grupo. En el diálogo fraterno se debe buscar la verdad y no imponer opiniones personales.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Que el equipo no puede considerarse como “dueño y propietario” de la liturgia, sino sentirse y actuar como “servidores”.</a:t>
            </a:r>
            <a:endParaRPr lang="es-MX" sz="1200" kern="1200" dirty="0" smtClean="0">
              <a:solidFill>
                <a:schemeClr val="tx1"/>
              </a:solidFill>
              <a:effectLst/>
              <a:latin typeface="+mn-lt"/>
              <a:ea typeface="+mn-ea"/>
              <a:cs typeface="+mn-cs"/>
            </a:endParaRPr>
          </a:p>
          <a:p>
            <a:pPr lvl="0" hangingPunct="0"/>
            <a:r>
              <a:rPr lang="es-ES_tradnl" sz="1200" b="1" kern="1200" dirty="0" smtClean="0">
                <a:solidFill>
                  <a:schemeClr val="tx1"/>
                </a:solidFill>
                <a:effectLst/>
                <a:latin typeface="+mn-lt"/>
                <a:ea typeface="+mn-ea"/>
                <a:cs typeface="+mn-cs"/>
              </a:rPr>
              <a:t>SE RQUIERE ESPÍRITU DE COMUNIÓN. Esto significa que: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El equipo no puede permanecer aislado de la comunidad.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No puede desarrollar su vida y funciones desconectado de lo grupos dedicados a otras tareas en bien de la misma comunidad.</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Que entre los miembros del equipo se perciba la unidad y la organicidad. </a:t>
            </a:r>
            <a:endParaRPr lang="es-MX" sz="1200" kern="1200" dirty="0" smtClean="0">
              <a:solidFill>
                <a:schemeClr val="tx1"/>
              </a:solidFill>
              <a:effectLst/>
              <a:latin typeface="+mn-lt"/>
              <a:ea typeface="+mn-ea"/>
              <a:cs typeface="+mn-cs"/>
            </a:endParaRPr>
          </a:p>
          <a:p>
            <a:pPr lvl="0" hangingPunct="0"/>
            <a:r>
              <a:rPr lang="es-ES_tradnl" sz="1200" b="1" kern="1200" dirty="0" smtClean="0">
                <a:solidFill>
                  <a:schemeClr val="tx1"/>
                </a:solidFill>
                <a:effectLst/>
                <a:latin typeface="+mn-lt"/>
                <a:ea typeface="+mn-ea"/>
                <a:cs typeface="+mn-cs"/>
              </a:rPr>
              <a:t>SE REQUIERE SER PARTICIPANTES ANTES QUE  “AGENTES DE ANIMACIÓN”. Significa:</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Que es miembro activo de la asamblea a la que sirve.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Que no está allí para que los fieles recen, escuchen la Palabra y celebren el misterio o para hacer un comentario, etcétera, sino para ser el primero en participar, orar, escuchar, y celebrar, etcétera.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Que no puede quedarse fuera de la participación mientras anima a los demás a participar.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Que debe sentirse miembro de la asamblea orante y celebrante, debe dar testimonio de su participación gozosa. </a:t>
            </a:r>
          </a:p>
          <a:p>
            <a:pPr hangingPunct="0"/>
            <a:endParaRPr lang="es-ES_tradnl" sz="1200" kern="1200" dirty="0" smtClean="0">
              <a:solidFill>
                <a:schemeClr val="tx1"/>
              </a:solidFill>
              <a:effectLst/>
              <a:latin typeface="+mn-lt"/>
              <a:ea typeface="+mn-ea"/>
              <a:cs typeface="+mn-cs"/>
            </a:endParaRPr>
          </a:p>
          <a:p>
            <a:pPr lvl="0" hangingPunct="0"/>
            <a:r>
              <a:rPr lang="es-ES_tradnl" sz="1200" b="1" kern="1200" dirty="0" smtClean="0">
                <a:solidFill>
                  <a:schemeClr val="tx1"/>
                </a:solidFill>
                <a:effectLst/>
                <a:latin typeface="+mn-lt"/>
                <a:ea typeface="+mn-ea"/>
                <a:cs typeface="+mn-cs"/>
              </a:rPr>
              <a:t>SE REQUIERE CONOCER A LA COMUNIDAD CRISTIANA. Esto significa: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Conocer la cultura, la realización y tensión, los problemas y esperanzas, su expresión y lenguaje de la comunidad.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No prestar atención sólo a un grupo de personas y marginar a otros o exigir a la asamblea más de lo que puede dar. </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Prestar atención al estilo y graduación de fe de los que forman la asamblea.</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El comentador deberá también estar atento a la asamblea que se reúne, a sus inquietudes, a las formas de expresión que le resultan más próximas y preguntar de vez en cuando a algunos de los asistentes sobre qué cosas les parecen bien y que otras mejorarían.</a:t>
            </a:r>
            <a:endParaRPr lang="es-MX" sz="1200" kern="1200" dirty="0" smtClean="0">
              <a:solidFill>
                <a:schemeClr val="tx1"/>
              </a:solidFill>
              <a:effectLst/>
              <a:latin typeface="+mn-lt"/>
              <a:ea typeface="+mn-ea"/>
              <a:cs typeface="+mn-cs"/>
            </a:endParaRPr>
          </a:p>
          <a:p>
            <a:pPr hangingPunct="0"/>
            <a:r>
              <a:rPr lang="es-ES_tradnl" sz="1200"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pPr hangingPunct="0"/>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FB83B99B-6FEF-427E-A5BE-79F2414F5E4E}" type="slidenum">
              <a:rPr lang="es-MX" smtClean="0"/>
              <a:pPr/>
              <a:t>45</a:t>
            </a:fld>
            <a:endParaRPr lang="es-MX"/>
          </a:p>
        </p:txBody>
      </p:sp>
    </p:spTree>
    <p:extLst>
      <p:ext uri="{BB962C8B-B14F-4D97-AF65-F5344CB8AC3E}">
        <p14:creationId xmlns:p14="http://schemas.microsoft.com/office/powerpoint/2010/main" xmlns="" val="173427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4BA8B1EF-2E5B-4022-B1C7-9BB1B29045C0}" type="datetimeFigureOut">
              <a:rPr lang="es-MX" smtClean="0"/>
              <a:pPr/>
              <a:t>01/07/2012</a:t>
            </a:fld>
            <a:endParaRPr lang="es-MX"/>
          </a:p>
        </p:txBody>
      </p:sp>
      <p:sp>
        <p:nvSpPr>
          <p:cNvPr id="2" name="1 Marcador de pie de página"/>
          <p:cNvSpPr>
            <a:spLocks noGrp="1"/>
          </p:cNvSpPr>
          <p:nvPr>
            <p:ph type="ftr" sz="quarter" idx="11"/>
          </p:nvPr>
        </p:nvSpPr>
        <p:spPr/>
        <p:txBody>
          <a:bodyPr/>
          <a:lstStyle/>
          <a:p>
            <a:endParaRPr lang="es-MX"/>
          </a:p>
        </p:txBody>
      </p:sp>
      <p:sp>
        <p:nvSpPr>
          <p:cNvPr id="15" name="14 Marcador de número de diapositiva"/>
          <p:cNvSpPr>
            <a:spLocks noGrp="1"/>
          </p:cNvSpPr>
          <p:nvPr>
            <p:ph type="sldNum" sz="quarter" idx="12"/>
          </p:nvPr>
        </p:nvSpPr>
        <p:spPr>
          <a:xfrm>
            <a:off x="8229600" y="6473952"/>
            <a:ext cx="758952" cy="246888"/>
          </a:xfrm>
        </p:spPr>
        <p:txBody>
          <a:bodyPr/>
          <a:lstStyle/>
          <a:p>
            <a:fld id="{A4BA068E-1BBD-4769-BD91-20C5E73BA1FA}"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BA8B1EF-2E5B-4022-B1C7-9BB1B29045C0}" type="datetimeFigureOut">
              <a:rPr lang="es-MX" smtClean="0"/>
              <a:pPr/>
              <a:t>01/07/2012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4BA068E-1BBD-4769-BD91-20C5E73BA1FA}"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BA8B1EF-2E5B-4022-B1C7-9BB1B29045C0}" type="datetimeFigureOut">
              <a:rPr lang="es-MX" smtClean="0"/>
              <a:pPr/>
              <a:t>01/07/2012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4BA068E-1BBD-4769-BD91-20C5E73BA1FA}"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4BA8B1EF-2E5B-4022-B1C7-9BB1B29045C0}" type="datetimeFigureOut">
              <a:rPr lang="es-MX" smtClean="0"/>
              <a:pPr/>
              <a:t>01/07/2012</a:t>
            </a:fld>
            <a:endParaRPr lang="es-MX"/>
          </a:p>
        </p:txBody>
      </p:sp>
      <p:sp>
        <p:nvSpPr>
          <p:cNvPr id="19" name="18 Marcador de pie de página"/>
          <p:cNvSpPr>
            <a:spLocks noGrp="1"/>
          </p:cNvSpPr>
          <p:nvPr>
            <p:ph type="ftr" sz="quarter" idx="11"/>
          </p:nvPr>
        </p:nvSpPr>
        <p:spPr>
          <a:xfrm>
            <a:off x="3581400" y="76200"/>
            <a:ext cx="2895600" cy="288925"/>
          </a:xfrm>
        </p:spPr>
        <p:txBody>
          <a:bodyPr/>
          <a:lstStyle/>
          <a:p>
            <a:endParaRPr lang="es-MX"/>
          </a:p>
        </p:txBody>
      </p:sp>
      <p:sp>
        <p:nvSpPr>
          <p:cNvPr id="16" name="15 Marcador de número de diapositiva"/>
          <p:cNvSpPr>
            <a:spLocks noGrp="1"/>
          </p:cNvSpPr>
          <p:nvPr>
            <p:ph type="sldNum" sz="quarter" idx="12"/>
          </p:nvPr>
        </p:nvSpPr>
        <p:spPr>
          <a:xfrm>
            <a:off x="8229600" y="6473952"/>
            <a:ext cx="758952" cy="246888"/>
          </a:xfrm>
        </p:spPr>
        <p:txBody>
          <a:bodyPr/>
          <a:lstStyle/>
          <a:p>
            <a:fld id="{A4BA068E-1BBD-4769-BD91-20C5E73BA1FA}"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4BA8B1EF-2E5B-4022-B1C7-9BB1B29045C0}" type="datetimeFigureOut">
              <a:rPr lang="es-MX" smtClean="0"/>
              <a:pPr/>
              <a:t>01/07/2012</a:t>
            </a:fld>
            <a:endParaRPr lang="es-MX"/>
          </a:p>
        </p:txBody>
      </p:sp>
      <p:sp>
        <p:nvSpPr>
          <p:cNvPr id="11" name="10 Marcador de pie de página"/>
          <p:cNvSpPr>
            <a:spLocks noGrp="1"/>
          </p:cNvSpPr>
          <p:nvPr>
            <p:ph type="ftr" sz="quarter" idx="11"/>
          </p:nvPr>
        </p:nvSpPr>
        <p:spPr/>
        <p:txBody>
          <a:bodyPr/>
          <a:lstStyle/>
          <a:p>
            <a:endParaRPr lang="es-MX"/>
          </a:p>
        </p:txBody>
      </p:sp>
      <p:sp>
        <p:nvSpPr>
          <p:cNvPr id="16" name="15 Marcador de número de diapositiva"/>
          <p:cNvSpPr>
            <a:spLocks noGrp="1"/>
          </p:cNvSpPr>
          <p:nvPr>
            <p:ph type="sldNum" sz="quarter" idx="12"/>
          </p:nvPr>
        </p:nvSpPr>
        <p:spPr/>
        <p:txBody>
          <a:bodyPr/>
          <a:lstStyle/>
          <a:p>
            <a:fld id="{A4BA068E-1BBD-4769-BD91-20C5E73BA1FA}" type="slidenum">
              <a:rPr lang="es-MX" smtClean="0"/>
              <a:pPr/>
              <a:t>‹Nº›</a:t>
            </a:fld>
            <a:endParaRPr lang="es-MX"/>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4BA8B1EF-2E5B-4022-B1C7-9BB1B29045C0}" type="datetimeFigureOut">
              <a:rPr lang="es-MX" smtClean="0"/>
              <a:pPr/>
              <a:t>01/07/2012</a:t>
            </a:fld>
            <a:endParaRPr lang="es-MX"/>
          </a:p>
        </p:txBody>
      </p:sp>
      <p:sp>
        <p:nvSpPr>
          <p:cNvPr id="10" name="9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A4BA068E-1BBD-4769-BD91-20C5E73BA1FA}"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4BA8B1EF-2E5B-4022-B1C7-9BB1B29045C0}" type="datetimeFigureOut">
              <a:rPr lang="es-MX" smtClean="0"/>
              <a:pPr/>
              <a:t>01/07/2012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229600" y="6477000"/>
            <a:ext cx="762000" cy="246888"/>
          </a:xfrm>
        </p:spPr>
        <p:txBody>
          <a:bodyPr/>
          <a:lstStyle/>
          <a:p>
            <a:fld id="{A4BA068E-1BBD-4769-BD91-20C5E73BA1FA}" type="slidenum">
              <a:rPr lang="es-MX" smtClean="0"/>
              <a:pPr/>
              <a:t>‹Nº›</a:t>
            </a:fld>
            <a:endParaRPr lang="es-MX"/>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4BA8B1EF-2E5B-4022-B1C7-9BB1B29045C0}" type="datetimeFigureOut">
              <a:rPr lang="es-MX" smtClean="0"/>
              <a:pPr/>
              <a:t>01/07/2012</a:t>
            </a:fld>
            <a:endParaRPr lang="es-MX"/>
          </a:p>
        </p:txBody>
      </p:sp>
      <p:sp>
        <p:nvSpPr>
          <p:cNvPr id="21" name="20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4BA068E-1BBD-4769-BD91-20C5E73BA1FA}"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4BA8B1EF-2E5B-4022-B1C7-9BB1B29045C0}" type="datetimeFigureOut">
              <a:rPr lang="es-MX" smtClean="0"/>
              <a:pPr/>
              <a:t>01/07/2012</a:t>
            </a:fld>
            <a:endParaRPr lang="es-MX"/>
          </a:p>
        </p:txBody>
      </p:sp>
      <p:sp>
        <p:nvSpPr>
          <p:cNvPr id="24" name="23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4BA068E-1BBD-4769-BD91-20C5E73BA1FA}"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4BA8B1EF-2E5B-4022-B1C7-9BB1B29045C0}" type="datetimeFigureOut">
              <a:rPr lang="es-MX" smtClean="0"/>
              <a:pPr/>
              <a:t>01/07/2012</a:t>
            </a:fld>
            <a:endParaRPr lang="es-MX"/>
          </a:p>
        </p:txBody>
      </p:sp>
      <p:sp>
        <p:nvSpPr>
          <p:cNvPr id="29" name="28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4BA068E-1BBD-4769-BD91-20C5E73BA1FA}"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4BA8B1EF-2E5B-4022-B1C7-9BB1B29045C0}" type="datetimeFigureOut">
              <a:rPr lang="es-MX" smtClean="0"/>
              <a:pPr/>
              <a:t>01/07/2012</a:t>
            </a:fld>
            <a:endParaRPr lang="es-MX"/>
          </a:p>
        </p:txBody>
      </p:sp>
      <p:sp>
        <p:nvSpPr>
          <p:cNvPr id="5" name="4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A4BA068E-1BBD-4769-BD91-20C5E73BA1FA}" type="slidenum">
              <a:rPr lang="es-MX" smtClean="0"/>
              <a:pPr/>
              <a:t>‹Nº›</a:t>
            </a:fld>
            <a:endParaRPr lang="es-MX"/>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BA8B1EF-2E5B-4022-B1C7-9BB1B29045C0}" type="datetimeFigureOut">
              <a:rPr lang="es-MX" smtClean="0"/>
              <a:pPr/>
              <a:t>01/07/2012</a:t>
            </a:fld>
            <a:endParaRPr lang="es-MX"/>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4BA068E-1BBD-4769-BD91-20C5E73BA1FA}" type="slidenum">
              <a:rPr lang="es-MX" smtClean="0"/>
              <a:pPr/>
              <a:t>‹Nº›</a:t>
            </a:fld>
            <a:endParaRPr lang="es-MX"/>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image" Target="../media/image68.jpeg"/></Relationships>
</file>

<file path=ppt/slides/_rels/slide6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_JARoMSO2jrQ/TJFPcyck5jI/AAAAAAAAAC0/TXffxQmp6D4/s1600/lecto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2718990"/>
            <a:ext cx="3672407" cy="270058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ctrTitle"/>
          </p:nvPr>
        </p:nvSpPr>
        <p:spPr>
          <a:xfrm>
            <a:off x="539552" y="149289"/>
            <a:ext cx="8208912" cy="2559631"/>
          </a:xfrm>
        </p:spPr>
        <p:txBody>
          <a:bodyPr>
            <a:normAutofit fontScale="90000"/>
          </a:bodyPr>
          <a:lstStyle/>
          <a:p>
            <a:pPr algn="ctr"/>
            <a:r>
              <a:rPr lang="es-ES_tradnl" sz="5300" b="1" i="1" dirty="0" smtClean="0">
                <a:solidFill>
                  <a:schemeClr val="accent1">
                    <a:lumMod val="50000"/>
                  </a:schemeClr>
                </a:solidFill>
                <a:latin typeface="Arial Rounded MT Bold" pitchFamily="34" charset="0"/>
              </a:rPr>
              <a:t>El Ministerio del MONITOR </a:t>
            </a:r>
            <a:r>
              <a:rPr lang="es-ES_tradnl" sz="5300" b="1" i="1" u="sng" dirty="0">
                <a:solidFill>
                  <a:srgbClr val="0000FF"/>
                </a:solidFill>
                <a:latin typeface="Arial Rounded MT Bold" pitchFamily="34" charset="0"/>
              </a:rPr>
              <a:t>ANTES DE </a:t>
            </a:r>
            <a:r>
              <a:rPr lang="es-ES_tradnl" sz="5300" b="1" i="1" dirty="0">
                <a:solidFill>
                  <a:schemeClr val="accent1">
                    <a:lumMod val="50000"/>
                  </a:schemeClr>
                </a:solidFill>
                <a:latin typeface="Arial Rounded MT Bold" pitchFamily="34" charset="0"/>
              </a:rPr>
              <a:t>LA </a:t>
            </a:r>
            <a:r>
              <a:rPr lang="es-ES_tradnl" sz="5300" b="1" i="1" dirty="0" smtClean="0">
                <a:solidFill>
                  <a:schemeClr val="accent1">
                    <a:lumMod val="50000"/>
                  </a:schemeClr>
                </a:solidFill>
                <a:latin typeface="Arial Rounded MT Bold" pitchFamily="34" charset="0"/>
              </a:rPr>
              <a:t>CELEBRACIÓN</a:t>
            </a:r>
            <a:r>
              <a:rPr lang="es-MX" sz="5300" i="1" dirty="0">
                <a:solidFill>
                  <a:srgbClr val="FFFF00"/>
                </a:solidFill>
                <a:latin typeface="Arial Rounded MT Bold" pitchFamily="34" charset="0"/>
              </a:rPr>
              <a:t/>
            </a:r>
            <a:br>
              <a:rPr lang="es-MX" sz="5300" i="1" dirty="0">
                <a:solidFill>
                  <a:srgbClr val="FFFF00"/>
                </a:solidFill>
                <a:latin typeface="Arial Rounded MT Bold" pitchFamily="34" charset="0"/>
              </a:rPr>
            </a:br>
            <a:endParaRPr lang="es-MX" sz="5300" i="1" dirty="0">
              <a:solidFill>
                <a:srgbClr val="FFFF00"/>
              </a:solidFill>
              <a:latin typeface="Arial Rounded MT Bold" pitchFamily="34" charset="0"/>
            </a:endParaRPr>
          </a:p>
        </p:txBody>
      </p:sp>
      <p:pic>
        <p:nvPicPr>
          <p:cNvPr id="32770" name="Picture 2" descr="C:\Users\RosaLinda\Pictures\Liturgia Decanato\II Aniv Liturgia\DSC0740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2794491"/>
            <a:ext cx="3500115" cy="26250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40714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23696" y="2060848"/>
            <a:ext cx="4411216" cy="4525963"/>
          </a:xfrm>
        </p:spPr>
        <p:txBody>
          <a:bodyPr/>
          <a:lstStyle/>
          <a:p>
            <a:pPr marL="514350" indent="-514350">
              <a:lnSpc>
                <a:spcPct val="80000"/>
              </a:lnSpc>
              <a:buFont typeface="Wingdings" pitchFamily="2" charset="2"/>
              <a:buAutoNum type="arabicPlain" startAt="4"/>
              <a:defRPr/>
            </a:pPr>
            <a:r>
              <a:rPr lang="es-ES_tradnl" b="1" dirty="0"/>
              <a:t>El exagerado </a:t>
            </a:r>
            <a:r>
              <a:rPr lang="es-ES_tradnl" b="1" dirty="0" err="1"/>
              <a:t>didáscalo</a:t>
            </a:r>
            <a:r>
              <a:rPr lang="es-ES_tradnl" b="1" dirty="0"/>
              <a:t>, exagerada </a:t>
            </a:r>
            <a:r>
              <a:rPr lang="es-ES_tradnl" b="1" dirty="0" smtClean="0"/>
              <a:t>catequesis. </a:t>
            </a:r>
          </a:p>
          <a:p>
            <a:pPr marL="0" indent="0">
              <a:lnSpc>
                <a:spcPct val="80000"/>
              </a:lnSpc>
              <a:buNone/>
              <a:defRPr/>
            </a:pPr>
            <a:r>
              <a:rPr lang="es-ES_tradnl" b="1" dirty="0" smtClean="0">
                <a:solidFill>
                  <a:schemeClr val="bg2">
                    <a:lumMod val="25000"/>
                  </a:schemeClr>
                </a:solidFill>
              </a:rPr>
              <a:t>( </a:t>
            </a:r>
            <a:r>
              <a:rPr lang="es-ES_tradnl" b="1" dirty="0">
                <a:solidFill>
                  <a:schemeClr val="bg2">
                    <a:lumMod val="25000"/>
                  </a:schemeClr>
                </a:solidFill>
              </a:rPr>
              <a:t>= no quiere dejar nada al misterio, racionalista )</a:t>
            </a:r>
          </a:p>
        </p:txBody>
      </p:sp>
      <p:pic>
        <p:nvPicPr>
          <p:cNvPr id="4" name="Picture 2" descr="http://blog.pucp.edu.pe/media/410/20070104-Kant%20global00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6124" y="1484784"/>
            <a:ext cx="4032439" cy="5157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07586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engua-universal.org/imajes/sp_pulviropa.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51520" y="1556792"/>
            <a:ext cx="4507563"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6 Rectángulo"/>
          <p:cNvSpPr/>
          <p:nvPr/>
        </p:nvSpPr>
        <p:spPr>
          <a:xfrm>
            <a:off x="5076056" y="1784508"/>
            <a:ext cx="3600400" cy="4524315"/>
          </a:xfrm>
          <a:prstGeom prst="rect">
            <a:avLst/>
          </a:prstGeom>
        </p:spPr>
        <p:txBody>
          <a:bodyPr wrap="square">
            <a:spAutoFit/>
          </a:bodyPr>
          <a:lstStyle/>
          <a:p>
            <a:pPr>
              <a:buFont typeface="Wingdings" pitchFamily="2" charset="2"/>
              <a:buNone/>
              <a:defRPr/>
            </a:pPr>
            <a:r>
              <a:rPr lang="es-ES_tradnl" sz="3600" b="1" dirty="0" smtClean="0">
                <a:solidFill>
                  <a:schemeClr val="accent1">
                    <a:lumMod val="75000"/>
                  </a:schemeClr>
                </a:solidFill>
              </a:rPr>
              <a:t>5</a:t>
            </a:r>
            <a:r>
              <a:rPr lang="es-ES_tradnl" sz="3600" b="1" dirty="0" smtClean="0"/>
              <a:t> Lenguaje </a:t>
            </a:r>
            <a:r>
              <a:rPr lang="es-ES_tradnl" sz="3600" b="1" dirty="0"/>
              <a:t>muy complicado en su construcción </a:t>
            </a:r>
            <a:r>
              <a:rPr lang="es-ES_tradnl" sz="3600" b="1" dirty="0" smtClean="0"/>
              <a:t>       </a:t>
            </a:r>
            <a:r>
              <a:rPr lang="es-ES_tradnl" sz="3600" b="1" dirty="0" smtClean="0">
                <a:solidFill>
                  <a:schemeClr val="bg2">
                    <a:lumMod val="25000"/>
                  </a:schemeClr>
                </a:solidFill>
              </a:rPr>
              <a:t>( </a:t>
            </a:r>
            <a:r>
              <a:rPr lang="es-ES_tradnl" sz="3600" b="1" dirty="0">
                <a:solidFill>
                  <a:schemeClr val="bg2">
                    <a:lumMod val="25000"/>
                  </a:schemeClr>
                </a:solidFill>
              </a:rPr>
              <a:t>= el enredo gramatical, no escribe claramente )</a:t>
            </a:r>
            <a:endParaRPr lang="es-ES" sz="3600" dirty="0">
              <a:solidFill>
                <a:schemeClr val="bg2">
                  <a:lumMod val="25000"/>
                </a:schemeClr>
              </a:solidFill>
            </a:endParaRPr>
          </a:p>
          <a:p>
            <a:pPr>
              <a:defRPr/>
            </a:pPr>
            <a:endParaRPr lang="en-US" sz="3600" dirty="0"/>
          </a:p>
        </p:txBody>
      </p:sp>
    </p:spTree>
    <p:extLst>
      <p:ext uri="{BB962C8B-B14F-4D97-AF65-F5344CB8AC3E}">
        <p14:creationId xmlns:p14="http://schemas.microsoft.com/office/powerpoint/2010/main" xmlns="" val="2299024299"/>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554162"/>
            <a:ext cx="3907160" cy="4525963"/>
          </a:xfrm>
        </p:spPr>
        <p:txBody>
          <a:bodyPr/>
          <a:lstStyle/>
          <a:p>
            <a:pPr marL="514350" indent="-514350">
              <a:lnSpc>
                <a:spcPct val="80000"/>
              </a:lnSpc>
              <a:buFont typeface="Wingdings" pitchFamily="2" charset="2"/>
              <a:buAutoNum type="arabicPlain" startAt="6"/>
              <a:defRPr/>
            </a:pPr>
            <a:r>
              <a:rPr lang="es-ES_tradnl" sz="5400" dirty="0"/>
              <a:t>El nervioso, </a:t>
            </a:r>
            <a:r>
              <a:rPr lang="es-ES_tradnl" sz="5400" dirty="0" smtClean="0"/>
              <a:t>inseguro</a:t>
            </a:r>
          </a:p>
          <a:p>
            <a:pPr marL="0" indent="0">
              <a:lnSpc>
                <a:spcPct val="80000"/>
              </a:lnSpc>
              <a:buNone/>
              <a:defRPr/>
            </a:pPr>
            <a:r>
              <a:rPr lang="es-ES_tradnl" sz="5400" dirty="0" smtClean="0"/>
              <a:t> </a:t>
            </a:r>
            <a:r>
              <a:rPr lang="es-ES_tradnl" sz="5400" b="1" dirty="0">
                <a:solidFill>
                  <a:schemeClr val="bg2">
                    <a:lumMod val="25000"/>
                  </a:schemeClr>
                </a:solidFill>
              </a:rPr>
              <a:t>(= bailador </a:t>
            </a:r>
            <a:r>
              <a:rPr lang="es-ES_tradnl" sz="5400" dirty="0">
                <a:solidFill>
                  <a:schemeClr val="bg2">
                    <a:lumMod val="25000"/>
                  </a:schemeClr>
                </a:solidFill>
              </a:rPr>
              <a:t>)</a:t>
            </a:r>
          </a:p>
          <a:p>
            <a:pPr marL="514350" indent="-514350">
              <a:buFont typeface="Wingdings" pitchFamily="2" charset="2"/>
              <a:buAutoNum type="arabicPlain" startAt="6"/>
              <a:defRPr/>
            </a:pPr>
            <a:endParaRPr lang="en-US" sz="5400" dirty="0">
              <a:solidFill>
                <a:schemeClr val="bg2">
                  <a:lumMod val="25000"/>
                </a:schemeClr>
              </a:solidFill>
            </a:endParaRPr>
          </a:p>
          <a:p>
            <a:endParaRPr lang="es-MX" dirty="0"/>
          </a:p>
        </p:txBody>
      </p:sp>
      <p:pic>
        <p:nvPicPr>
          <p:cNvPr id="4" name="Picture 2" descr="http://fotolog.miarroba.com/f/7/1/5/3439715/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6056" y="1484784"/>
            <a:ext cx="3563857" cy="4751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8600124"/>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554162"/>
            <a:ext cx="4411216" cy="4525963"/>
          </a:xfrm>
        </p:spPr>
        <p:txBody>
          <a:bodyPr>
            <a:normAutofit lnSpcReduction="10000"/>
          </a:bodyPr>
          <a:lstStyle/>
          <a:p>
            <a:endParaRPr lang="es-ES_tradnl" sz="3600" dirty="0" smtClean="0"/>
          </a:p>
          <a:p>
            <a:r>
              <a:rPr lang="es-ES_tradnl" sz="3600" dirty="0" smtClean="0">
                <a:solidFill>
                  <a:schemeClr val="accent1">
                    <a:lumMod val="75000"/>
                  </a:schemeClr>
                </a:solidFill>
              </a:rPr>
              <a:t>7</a:t>
            </a:r>
            <a:r>
              <a:rPr lang="es-ES_tradnl" sz="3600" dirty="0" smtClean="0"/>
              <a:t>  Irresponsabilidad </a:t>
            </a:r>
            <a:r>
              <a:rPr lang="es-ES_tradnl" sz="3600" dirty="0"/>
              <a:t>en su ministerio, se toma como una función no con </a:t>
            </a:r>
            <a:r>
              <a:rPr lang="es-ES_tradnl" sz="3600" dirty="0" smtClean="0"/>
              <a:t>devoción</a:t>
            </a:r>
          </a:p>
          <a:p>
            <a:pPr marL="0" indent="0">
              <a:buNone/>
            </a:pPr>
            <a:r>
              <a:rPr lang="es-ES_tradnl" sz="3600" dirty="0">
                <a:solidFill>
                  <a:schemeClr val="bg2">
                    <a:lumMod val="25000"/>
                  </a:schemeClr>
                </a:solidFill>
              </a:rPr>
              <a:t> </a:t>
            </a:r>
            <a:r>
              <a:rPr lang="es-ES_tradnl" sz="3600" dirty="0" smtClean="0">
                <a:solidFill>
                  <a:schemeClr val="bg2">
                    <a:lumMod val="25000"/>
                  </a:schemeClr>
                </a:solidFill>
              </a:rPr>
              <a:t>( </a:t>
            </a:r>
            <a:r>
              <a:rPr lang="es-ES_tradnl" sz="3600" b="1" dirty="0">
                <a:solidFill>
                  <a:schemeClr val="bg2">
                    <a:lumMod val="25000"/>
                  </a:schemeClr>
                </a:solidFill>
              </a:rPr>
              <a:t>= funcionario, no </a:t>
            </a:r>
            <a:r>
              <a:rPr lang="es-ES_tradnl" sz="3600" b="1" dirty="0" smtClean="0">
                <a:solidFill>
                  <a:schemeClr val="bg2">
                    <a:lumMod val="25000"/>
                  </a:schemeClr>
                </a:solidFill>
              </a:rPr>
              <a:t>   de convicción</a:t>
            </a:r>
            <a:r>
              <a:rPr lang="es-ES_tradnl" sz="3600" dirty="0" smtClean="0">
                <a:solidFill>
                  <a:schemeClr val="bg2">
                    <a:lumMod val="25000"/>
                  </a:schemeClr>
                </a:solidFill>
              </a:rPr>
              <a:t> </a:t>
            </a:r>
            <a:r>
              <a:rPr lang="es-ES_tradnl" sz="3600" dirty="0">
                <a:solidFill>
                  <a:schemeClr val="bg2">
                    <a:lumMod val="25000"/>
                  </a:schemeClr>
                </a:solidFill>
              </a:rPr>
              <a:t>)</a:t>
            </a:r>
          </a:p>
          <a:p>
            <a:endParaRPr lang="es-MX" dirty="0"/>
          </a:p>
        </p:txBody>
      </p:sp>
      <p:pic>
        <p:nvPicPr>
          <p:cNvPr id="4" name="Picture 2" descr="http://personal.auna.com/documentamania/robo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0152" y="2996952"/>
            <a:ext cx="28194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5596533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2252" y="1340768"/>
            <a:ext cx="8686800" cy="3314998"/>
          </a:xfrm>
        </p:spPr>
        <p:txBody>
          <a:bodyPr>
            <a:normAutofit/>
          </a:bodyPr>
          <a:lstStyle/>
          <a:p>
            <a:pPr marL="514350" indent="-514350">
              <a:lnSpc>
                <a:spcPct val="80000"/>
              </a:lnSpc>
              <a:buFont typeface="Wingdings" pitchFamily="2" charset="2"/>
              <a:buAutoNum type="arabicPlain" startAt="8"/>
              <a:defRPr/>
            </a:pPr>
            <a:r>
              <a:rPr lang="es-ES_tradnl" sz="4800" dirty="0"/>
              <a:t>El que se cree </a:t>
            </a:r>
            <a:r>
              <a:rPr lang="es-ES_tradnl" sz="4800" b="1" dirty="0">
                <a:solidFill>
                  <a:schemeClr val="bg2">
                    <a:lumMod val="25000"/>
                  </a:schemeClr>
                </a:solidFill>
              </a:rPr>
              <a:t>" muy salsa" </a:t>
            </a:r>
            <a:r>
              <a:rPr lang="es-ES_tradnl" sz="4800" dirty="0"/>
              <a:t>y dice que no necesita preparación </a:t>
            </a:r>
            <a:r>
              <a:rPr lang="es-ES_tradnl" sz="4800" dirty="0">
                <a:solidFill>
                  <a:schemeClr val="bg2">
                    <a:lumMod val="25000"/>
                  </a:schemeClr>
                </a:solidFill>
              </a:rPr>
              <a:t>( </a:t>
            </a:r>
            <a:r>
              <a:rPr lang="es-ES_tradnl" sz="4800" b="1" dirty="0">
                <a:solidFill>
                  <a:schemeClr val="bg2">
                    <a:lumMod val="25000"/>
                  </a:schemeClr>
                </a:solidFill>
              </a:rPr>
              <a:t>= soberbio</a:t>
            </a:r>
            <a:r>
              <a:rPr lang="es-ES_tradnl" sz="4800" dirty="0">
                <a:solidFill>
                  <a:schemeClr val="bg2">
                    <a:lumMod val="25000"/>
                  </a:schemeClr>
                </a:solidFill>
              </a:rPr>
              <a:t> )</a:t>
            </a:r>
          </a:p>
          <a:p>
            <a:pPr marL="514350" indent="-514350">
              <a:buFont typeface="Wingdings" pitchFamily="2" charset="2"/>
              <a:buAutoNum type="arabicPlain" startAt="8"/>
              <a:defRPr/>
            </a:pPr>
            <a:endParaRPr lang="en-US" sz="4800" dirty="0"/>
          </a:p>
          <a:p>
            <a:endParaRPr lang="es-MX" sz="4800" dirty="0"/>
          </a:p>
        </p:txBody>
      </p:sp>
      <p:pic>
        <p:nvPicPr>
          <p:cNvPr id="4" name="Picture 2" descr="http://www.fondosescritorio.net/wallpapers/Animales/Pavos/Pavo-Rea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3655808"/>
            <a:ext cx="8136904" cy="3166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6403144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unaplauso.com/images/anuncios/7/8/9/987_the-show-man-ivo-stankov_5.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1412776"/>
            <a:ext cx="5249584" cy="5040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Rectángulo"/>
          <p:cNvSpPr/>
          <p:nvPr/>
        </p:nvSpPr>
        <p:spPr>
          <a:xfrm>
            <a:off x="5436096" y="2564904"/>
            <a:ext cx="3533604" cy="2246769"/>
          </a:xfrm>
          <a:prstGeom prst="rect">
            <a:avLst/>
          </a:prstGeom>
        </p:spPr>
        <p:txBody>
          <a:bodyPr wrap="square">
            <a:spAutoFit/>
          </a:bodyPr>
          <a:lstStyle/>
          <a:p>
            <a:pPr marL="514350" indent="-514350">
              <a:buFont typeface="Wingdings" pitchFamily="2" charset="2"/>
              <a:buAutoNum type="arabicPlain" startAt="9"/>
              <a:defRPr/>
            </a:pPr>
            <a:r>
              <a:rPr lang="es-ES_tradnl" sz="2800" dirty="0"/>
              <a:t>El hombre ó mujer espectáculo. No va vestido dignamente </a:t>
            </a:r>
          </a:p>
          <a:p>
            <a:pPr marL="514350" indent="-514350">
              <a:buFont typeface="Wingdings" pitchFamily="2" charset="2"/>
              <a:buNone/>
              <a:defRPr/>
            </a:pPr>
            <a:r>
              <a:rPr lang="es-ES_tradnl" sz="2800" b="1" dirty="0">
                <a:solidFill>
                  <a:srgbClr val="FFFF00"/>
                </a:solidFill>
              </a:rPr>
              <a:t>	</a:t>
            </a:r>
            <a:r>
              <a:rPr lang="es-ES_tradnl" sz="2800" b="1" dirty="0">
                <a:solidFill>
                  <a:schemeClr val="bg2">
                    <a:lumMod val="25000"/>
                  </a:schemeClr>
                </a:solidFill>
              </a:rPr>
              <a:t>(= exhibicionista </a:t>
            </a:r>
            <a:r>
              <a:rPr lang="es-ES_tradnl" sz="2800" dirty="0">
                <a:solidFill>
                  <a:schemeClr val="bg2">
                    <a:lumMod val="25000"/>
                  </a:schemeClr>
                </a:solidFill>
              </a:rPr>
              <a:t>)</a:t>
            </a:r>
          </a:p>
        </p:txBody>
      </p:sp>
    </p:spTree>
    <p:extLst>
      <p:ext uri="{BB962C8B-B14F-4D97-AF65-F5344CB8AC3E}">
        <p14:creationId xmlns:p14="http://schemas.microsoft.com/office/powerpoint/2010/main" xmlns="" val="1417227927"/>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preciosisimasangre.com/images/espiritu%20santo1.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3528" y="1484784"/>
            <a:ext cx="4104683" cy="468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Rectángulo"/>
          <p:cNvSpPr/>
          <p:nvPr/>
        </p:nvSpPr>
        <p:spPr>
          <a:xfrm>
            <a:off x="4572000" y="2348880"/>
            <a:ext cx="4572000" cy="2062103"/>
          </a:xfrm>
          <a:prstGeom prst="rect">
            <a:avLst/>
          </a:prstGeom>
        </p:spPr>
        <p:txBody>
          <a:bodyPr>
            <a:spAutoFit/>
          </a:bodyPr>
          <a:lstStyle/>
          <a:p>
            <a:pPr>
              <a:lnSpc>
                <a:spcPct val="80000"/>
              </a:lnSpc>
              <a:defRPr/>
            </a:pPr>
            <a:r>
              <a:rPr lang="es-ES_tradnl" sz="4000" dirty="0"/>
              <a:t>10 El carente de formación espiritual </a:t>
            </a:r>
            <a:r>
              <a:rPr lang="es-ES_tradnl" sz="4000" dirty="0">
                <a:solidFill>
                  <a:schemeClr val="bg2">
                    <a:lumMod val="25000"/>
                  </a:schemeClr>
                </a:solidFill>
              </a:rPr>
              <a:t>( </a:t>
            </a:r>
            <a:r>
              <a:rPr lang="es-ES_tradnl" sz="4000" b="1" dirty="0">
                <a:solidFill>
                  <a:schemeClr val="bg2">
                    <a:lumMod val="25000"/>
                  </a:schemeClr>
                </a:solidFill>
              </a:rPr>
              <a:t>= sólo lo exterior, la imagen </a:t>
            </a:r>
            <a:r>
              <a:rPr lang="es-ES_tradnl" sz="4000" dirty="0">
                <a:solidFill>
                  <a:schemeClr val="bg2">
                    <a:lumMod val="25000"/>
                  </a:schemeClr>
                </a:solidFill>
              </a:rPr>
              <a:t>).</a:t>
            </a:r>
          </a:p>
        </p:txBody>
      </p:sp>
    </p:spTree>
    <p:extLst>
      <p:ext uri="{BB962C8B-B14F-4D97-AF65-F5344CB8AC3E}">
        <p14:creationId xmlns:p14="http://schemas.microsoft.com/office/powerpoint/2010/main" xmlns="" val="382051479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otosearch.es/comp/CRT/CRT517/mujer-oratoria-microfono_~15579-09dg.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85692" y="2016680"/>
            <a:ext cx="5724636" cy="3816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Rectángulo"/>
          <p:cNvSpPr/>
          <p:nvPr/>
        </p:nvSpPr>
        <p:spPr>
          <a:xfrm>
            <a:off x="323528" y="2016680"/>
            <a:ext cx="2736304" cy="3108543"/>
          </a:xfrm>
          <a:prstGeom prst="rect">
            <a:avLst/>
          </a:prstGeom>
        </p:spPr>
        <p:txBody>
          <a:bodyPr wrap="square">
            <a:spAutoFit/>
          </a:bodyPr>
          <a:lstStyle/>
          <a:p>
            <a:pPr>
              <a:buFont typeface="Wingdings" pitchFamily="2" charset="2"/>
              <a:buNone/>
              <a:defRPr/>
            </a:pPr>
            <a:endParaRPr lang="es-ES_tradnl" sz="2800" dirty="0" smtClean="0"/>
          </a:p>
          <a:p>
            <a:pPr>
              <a:buFont typeface="Wingdings" pitchFamily="2" charset="2"/>
              <a:buNone/>
              <a:defRPr/>
            </a:pPr>
            <a:r>
              <a:rPr lang="es-ES_tradnl" sz="2800" dirty="0" smtClean="0"/>
              <a:t>11</a:t>
            </a:r>
            <a:r>
              <a:rPr lang="es-ES_tradnl" sz="2800" dirty="0"/>
              <a:t>	El carente de preparación técnica, es decir, no sabe usar el micrófono </a:t>
            </a:r>
            <a:r>
              <a:rPr lang="es-ES_tradnl" sz="2800" dirty="0" smtClean="0"/>
              <a:t>               </a:t>
            </a:r>
            <a:r>
              <a:rPr lang="es-ES_tradnl" sz="2800" b="1" dirty="0" smtClean="0">
                <a:solidFill>
                  <a:schemeClr val="bg2">
                    <a:lumMod val="25000"/>
                  </a:schemeClr>
                </a:solidFill>
              </a:rPr>
              <a:t>(= </a:t>
            </a:r>
            <a:r>
              <a:rPr lang="es-ES_tradnl" sz="2800" b="1" dirty="0">
                <a:solidFill>
                  <a:schemeClr val="bg2">
                    <a:lumMod val="25000"/>
                  </a:schemeClr>
                </a:solidFill>
              </a:rPr>
              <a:t>intimista</a:t>
            </a:r>
            <a:r>
              <a:rPr lang="es-ES_tradnl" sz="2800" dirty="0">
                <a:solidFill>
                  <a:schemeClr val="bg2">
                    <a:lumMod val="25000"/>
                  </a:schemeClr>
                </a:solidFill>
              </a:rPr>
              <a:t>)</a:t>
            </a:r>
            <a:endParaRPr lang="es-ES_tradnl" sz="2800" b="1" u="sng" dirty="0">
              <a:solidFill>
                <a:schemeClr val="bg2">
                  <a:lumMod val="25000"/>
                </a:schemeClr>
              </a:solidFill>
            </a:endParaRPr>
          </a:p>
        </p:txBody>
      </p:sp>
    </p:spTree>
    <p:extLst>
      <p:ext uri="{BB962C8B-B14F-4D97-AF65-F5344CB8AC3E}">
        <p14:creationId xmlns:p14="http://schemas.microsoft.com/office/powerpoint/2010/main" xmlns="" val="268005573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86800" cy="838200"/>
          </a:xfrm>
        </p:spPr>
        <p:txBody>
          <a:bodyPr>
            <a:normAutofit/>
          </a:bodyPr>
          <a:lstStyle/>
          <a:p>
            <a:r>
              <a:rPr lang="es-MX" b="1" i="1" dirty="0" smtClean="0">
                <a:solidFill>
                  <a:schemeClr val="accent6">
                    <a:lumMod val="50000"/>
                  </a:schemeClr>
                </a:solidFill>
                <a:latin typeface="Arial Rounded MT Bold" pitchFamily="34" charset="0"/>
              </a:rPr>
              <a:t>El Equipo de Liturgia</a:t>
            </a:r>
            <a:endParaRPr lang="es-MX" b="1" i="1" dirty="0">
              <a:solidFill>
                <a:schemeClr val="accent6">
                  <a:lumMod val="50000"/>
                </a:schemeClr>
              </a:solidFill>
              <a:latin typeface="Arial Rounded MT Bold" pitchFamily="34" charset="0"/>
            </a:endParaRPr>
          </a:p>
        </p:txBody>
      </p:sp>
      <p:sp>
        <p:nvSpPr>
          <p:cNvPr id="3" name="2 Marcador de contenido"/>
          <p:cNvSpPr>
            <a:spLocks noGrp="1"/>
          </p:cNvSpPr>
          <p:nvPr>
            <p:ph idx="1"/>
          </p:nvPr>
        </p:nvSpPr>
        <p:spPr>
          <a:xfrm>
            <a:off x="-1" y="1052736"/>
            <a:ext cx="9072937" cy="5400600"/>
          </a:xfrm>
        </p:spPr>
        <p:txBody>
          <a:bodyPr>
            <a:normAutofit fontScale="92500" lnSpcReduction="10000"/>
          </a:bodyPr>
          <a:lstStyle/>
          <a:p>
            <a:pPr>
              <a:buFont typeface="Wingdings" pitchFamily="2" charset="2"/>
              <a:buChar char="Ø"/>
            </a:pPr>
            <a:r>
              <a:rPr lang="es-ES_tradnl" sz="3000" i="1" dirty="0">
                <a:solidFill>
                  <a:schemeClr val="accent6">
                    <a:lumMod val="50000"/>
                  </a:schemeClr>
                </a:solidFill>
                <a:latin typeface="Arial Rounded MT Bold" pitchFamily="34" charset="0"/>
              </a:rPr>
              <a:t>Un grupo de liturgia puede llegar a ser un auténtico fermento y un motor de la celebración de la </a:t>
            </a:r>
            <a:r>
              <a:rPr lang="es-ES_tradnl" sz="3000" i="1" dirty="0" smtClean="0">
                <a:solidFill>
                  <a:schemeClr val="accent6">
                    <a:lumMod val="50000"/>
                  </a:schemeClr>
                </a:solidFill>
                <a:latin typeface="Arial Rounded MT Bold" pitchFamily="34" charset="0"/>
              </a:rPr>
              <a:t>comunidad</a:t>
            </a:r>
          </a:p>
          <a:p>
            <a:pPr>
              <a:buFont typeface="Wingdings" pitchFamily="2" charset="2"/>
              <a:buChar char="Ø"/>
            </a:pPr>
            <a:endParaRPr lang="es-ES_tradnl" sz="1300" i="1" dirty="0" smtClean="0">
              <a:solidFill>
                <a:schemeClr val="accent6">
                  <a:lumMod val="50000"/>
                </a:schemeClr>
              </a:solidFill>
              <a:latin typeface="Arial Rounded MT Bold" pitchFamily="34" charset="0"/>
            </a:endParaRPr>
          </a:p>
          <a:p>
            <a:pPr>
              <a:buFont typeface="Wingdings" pitchFamily="2" charset="2"/>
              <a:buChar char="Ø"/>
            </a:pPr>
            <a:r>
              <a:rPr lang="es-ES_tradnl" sz="3000" i="1" dirty="0" smtClean="0">
                <a:solidFill>
                  <a:schemeClr val="accent6">
                    <a:lumMod val="50000"/>
                  </a:schemeClr>
                </a:solidFill>
                <a:latin typeface="Arial Rounded MT Bold" pitchFamily="34" charset="0"/>
              </a:rPr>
              <a:t>Grupo variado, rico, representativo de lo que es la comunidad: debería de agrupar a los ministros ordenados  (los que van a presidir las celebraciones), religiosos y religiosas, y sobre todo laicos, mayores y jóvenes, casados y solteros.</a:t>
            </a:r>
          </a:p>
          <a:p>
            <a:pPr>
              <a:buFont typeface="Wingdings" pitchFamily="2" charset="2"/>
              <a:buChar char="Ø"/>
            </a:pPr>
            <a:endParaRPr lang="es-MX" sz="1300" i="1" dirty="0" smtClean="0">
              <a:solidFill>
                <a:schemeClr val="accent6">
                  <a:lumMod val="50000"/>
                </a:schemeClr>
              </a:solidFill>
              <a:latin typeface="Arial Rounded MT Bold" pitchFamily="34" charset="0"/>
            </a:endParaRPr>
          </a:p>
          <a:p>
            <a:pPr>
              <a:buFont typeface="Wingdings" pitchFamily="2" charset="2"/>
              <a:buChar char="Ø"/>
            </a:pPr>
            <a:r>
              <a:rPr lang="es-ES_tradnl" sz="3000" i="1" dirty="0" smtClean="0">
                <a:solidFill>
                  <a:schemeClr val="accent6">
                    <a:lumMod val="50000"/>
                  </a:schemeClr>
                </a:solidFill>
                <a:latin typeface="Arial Rounded MT Bold" pitchFamily="34" charset="0"/>
              </a:rPr>
              <a:t>Se ocupa de la preparación                                         y animación de las </a:t>
            </a:r>
            <a:r>
              <a:rPr lang="es-ES_tradnl" sz="3000" i="1" dirty="0">
                <a:solidFill>
                  <a:schemeClr val="accent6">
                    <a:lumMod val="50000"/>
                  </a:schemeClr>
                </a:solidFill>
                <a:latin typeface="Arial Rounded MT Bold" pitchFamily="34" charset="0"/>
              </a:rPr>
              <a:t> </a:t>
            </a:r>
            <a:r>
              <a:rPr lang="es-ES_tradnl" sz="3000" i="1" dirty="0" smtClean="0">
                <a:solidFill>
                  <a:schemeClr val="accent6">
                    <a:lumMod val="50000"/>
                  </a:schemeClr>
                </a:solidFill>
                <a:latin typeface="Arial Rounded MT Bold" pitchFamily="34" charset="0"/>
              </a:rPr>
              <a:t>                                     celebraciones</a:t>
            </a:r>
          </a:p>
          <a:p>
            <a:endParaRPr lang="es-MX" i="1" dirty="0">
              <a:latin typeface="Arial Rounded MT Bold" pitchFamily="34" charset="0"/>
            </a:endParaRPr>
          </a:p>
        </p:txBody>
      </p:sp>
      <p:pic>
        <p:nvPicPr>
          <p:cNvPr id="5"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8104" y="4502224"/>
            <a:ext cx="3453583" cy="2348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236751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260648"/>
            <a:ext cx="8686800" cy="838200"/>
          </a:xfrm>
        </p:spPr>
        <p:txBody>
          <a:bodyPr>
            <a:normAutofit/>
          </a:bodyPr>
          <a:lstStyle/>
          <a:p>
            <a:r>
              <a:rPr lang="es-MX" i="1" dirty="0" smtClean="0">
                <a:solidFill>
                  <a:schemeClr val="accent6">
                    <a:lumMod val="50000"/>
                  </a:schemeClr>
                </a:solidFill>
                <a:latin typeface="Arial Rounded MT Bold" pitchFamily="34" charset="0"/>
              </a:rPr>
              <a:t>El Equipo de Liturgia</a:t>
            </a:r>
            <a:endParaRPr lang="es-MX" dirty="0">
              <a:solidFill>
                <a:schemeClr val="accent6">
                  <a:lumMod val="50000"/>
                </a:schemeClr>
              </a:solidFill>
            </a:endParaRPr>
          </a:p>
        </p:txBody>
      </p:sp>
      <p:sp>
        <p:nvSpPr>
          <p:cNvPr id="3" name="2 Marcador de contenido"/>
          <p:cNvSpPr>
            <a:spLocks noGrp="1"/>
          </p:cNvSpPr>
          <p:nvPr>
            <p:ph idx="1"/>
          </p:nvPr>
        </p:nvSpPr>
        <p:spPr>
          <a:xfrm>
            <a:off x="467544" y="1267445"/>
            <a:ext cx="8136904" cy="1585491"/>
          </a:xfrm>
        </p:spPr>
        <p:txBody>
          <a:bodyPr>
            <a:noAutofit/>
          </a:bodyPr>
          <a:lstStyle/>
          <a:p>
            <a:pPr>
              <a:buFont typeface="Wingdings" pitchFamily="2" charset="2"/>
              <a:buChar char="Ø"/>
            </a:pPr>
            <a:r>
              <a:rPr lang="es-ES_tradnl" sz="2800" i="1" dirty="0" smtClean="0">
                <a:solidFill>
                  <a:schemeClr val="accent6">
                    <a:lumMod val="50000"/>
                  </a:schemeClr>
                </a:solidFill>
                <a:latin typeface="Arial Rounded MT Bold" pitchFamily="34" charset="0"/>
              </a:rPr>
              <a:t>El </a:t>
            </a:r>
            <a:r>
              <a:rPr lang="es-ES_tradnl" sz="2800" i="1" dirty="0">
                <a:solidFill>
                  <a:schemeClr val="accent6">
                    <a:lumMod val="50000"/>
                  </a:schemeClr>
                </a:solidFill>
                <a:latin typeface="Arial Rounded MT Bold" pitchFamily="34" charset="0"/>
              </a:rPr>
              <a:t>grupo litúrgico debería tener una sensibilidad especial para captar las mejoras que está pidiendo la celebración</a:t>
            </a:r>
            <a:r>
              <a:rPr lang="es-ES_tradnl" i="1" dirty="0" smtClean="0">
                <a:solidFill>
                  <a:schemeClr val="accent6">
                    <a:lumMod val="50000"/>
                  </a:schemeClr>
                </a:solidFill>
                <a:latin typeface="Arial Rounded MT Bold" pitchFamily="34" charset="0"/>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7783" y="3140968"/>
            <a:ext cx="3934217"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Rectángulo"/>
          <p:cNvSpPr/>
          <p:nvPr/>
        </p:nvSpPr>
        <p:spPr>
          <a:xfrm>
            <a:off x="4585315" y="3201938"/>
            <a:ext cx="4307165" cy="3108543"/>
          </a:xfrm>
          <a:prstGeom prst="rect">
            <a:avLst/>
          </a:prstGeom>
        </p:spPr>
        <p:txBody>
          <a:bodyPr wrap="square">
            <a:spAutoFit/>
          </a:bodyPr>
          <a:lstStyle/>
          <a:p>
            <a:pPr marL="457200" indent="-457200">
              <a:buFont typeface="Wingdings" pitchFamily="2" charset="2"/>
              <a:buChar char="Ø"/>
            </a:pPr>
            <a:r>
              <a:rPr lang="es-ES_tradnl" sz="2800" i="1" dirty="0" smtClean="0">
                <a:solidFill>
                  <a:schemeClr val="accent6">
                    <a:lumMod val="50000"/>
                  </a:schemeClr>
                </a:solidFill>
                <a:latin typeface="Arial Rounded MT Bold" pitchFamily="34" charset="0"/>
              </a:rPr>
              <a:t>Deber revisar </a:t>
            </a:r>
            <a:r>
              <a:rPr lang="es-ES_tradnl" sz="2800" i="1" dirty="0">
                <a:solidFill>
                  <a:schemeClr val="accent6">
                    <a:lumMod val="50000"/>
                  </a:schemeClr>
                </a:solidFill>
                <a:latin typeface="Arial Rounded MT Bold" pitchFamily="34" charset="0"/>
              </a:rPr>
              <a:t>y reflexionar </a:t>
            </a:r>
            <a:r>
              <a:rPr lang="es-ES_tradnl" sz="2800" i="1" dirty="0" smtClean="0">
                <a:solidFill>
                  <a:schemeClr val="accent6">
                    <a:lumMod val="50000"/>
                  </a:schemeClr>
                </a:solidFill>
                <a:latin typeface="Arial Rounded MT Bold" pitchFamily="34" charset="0"/>
              </a:rPr>
              <a:t> para </a:t>
            </a:r>
            <a:r>
              <a:rPr lang="es-ES_tradnl" sz="2800" i="1" dirty="0">
                <a:solidFill>
                  <a:schemeClr val="accent6">
                    <a:lumMod val="50000"/>
                  </a:schemeClr>
                </a:solidFill>
                <a:latin typeface="Arial Rounded MT Bold" pitchFamily="34" charset="0"/>
              </a:rPr>
              <a:t>descubrir sobre aspectos que van bien y </a:t>
            </a:r>
            <a:r>
              <a:rPr lang="es-ES_tradnl" sz="2800" i="1" dirty="0" smtClean="0">
                <a:solidFill>
                  <a:schemeClr val="accent6">
                    <a:lumMod val="50000"/>
                  </a:schemeClr>
                </a:solidFill>
                <a:latin typeface="Arial Rounded MT Bold" pitchFamily="34" charset="0"/>
              </a:rPr>
              <a:t>los que necesitan mejora. </a:t>
            </a:r>
            <a:endParaRPr lang="es-ES_tradnl" sz="2800" i="1" dirty="0">
              <a:solidFill>
                <a:schemeClr val="accent6">
                  <a:lumMod val="50000"/>
                </a:schemeClr>
              </a:solidFill>
              <a:latin typeface="Arial Rounded MT Bold" pitchFamily="34" charset="0"/>
            </a:endParaRPr>
          </a:p>
          <a:p>
            <a:endParaRPr lang="es-MX" sz="2800" i="1" dirty="0">
              <a:solidFill>
                <a:schemeClr val="accent6">
                  <a:lumMod val="50000"/>
                </a:schemeClr>
              </a:solidFill>
              <a:latin typeface="Arial Rounded MT Bold" pitchFamily="34" charset="0"/>
            </a:endParaRPr>
          </a:p>
        </p:txBody>
      </p:sp>
    </p:spTree>
    <p:extLst>
      <p:ext uri="{BB962C8B-B14F-4D97-AF65-F5344CB8AC3E}">
        <p14:creationId xmlns:p14="http://schemas.microsoft.com/office/powerpoint/2010/main" xmlns="" val="302499859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effectLst/>
              </a:rPr>
              <a:t>                             OBJETIVO</a:t>
            </a:r>
            <a:r>
              <a:rPr lang="es-ES_tradnl" b="1" dirty="0">
                <a:effectLst/>
              </a:rPr>
              <a:t>:</a:t>
            </a:r>
            <a:endParaRPr lang="es-MX" dirty="0"/>
          </a:p>
        </p:txBody>
      </p:sp>
      <p:sp>
        <p:nvSpPr>
          <p:cNvPr id="3" name="2 Marcador de contenido"/>
          <p:cNvSpPr>
            <a:spLocks noGrp="1"/>
          </p:cNvSpPr>
          <p:nvPr>
            <p:ph idx="1"/>
          </p:nvPr>
        </p:nvSpPr>
        <p:spPr>
          <a:xfrm>
            <a:off x="3995936" y="1554162"/>
            <a:ext cx="4896544" cy="4525963"/>
          </a:xfrm>
        </p:spPr>
        <p:txBody>
          <a:bodyPr>
            <a:normAutofit fontScale="92500" lnSpcReduction="20000"/>
          </a:bodyPr>
          <a:lstStyle/>
          <a:p>
            <a:pPr marL="0" indent="0" hangingPunct="0">
              <a:buNone/>
            </a:pPr>
            <a:r>
              <a:rPr lang="es-ES_tradnl" sz="4400" b="1" dirty="0" smtClean="0"/>
              <a:t>Ofrecer </a:t>
            </a:r>
            <a:r>
              <a:rPr lang="es-ES_tradnl" sz="4400" b="1" dirty="0"/>
              <a:t>algunas líneas del perfil del monitor o comentarista antes de la celebración para favorecer su preparación digna y adecuada.</a:t>
            </a:r>
            <a:endParaRPr lang="es-MX" sz="4400" dirty="0"/>
          </a:p>
          <a:p>
            <a:pPr hangingPunct="0"/>
            <a:endParaRPr lang="es-MX" sz="4400" dirty="0"/>
          </a:p>
        </p:txBody>
      </p:sp>
      <p:pic>
        <p:nvPicPr>
          <p:cNvPr id="4" name="Picture 5" descr="http://nealtican.com.mx/religion/mormones/rgaleria/JesusCreciendoEnSabiduri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196752"/>
            <a:ext cx="3601169" cy="4961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94669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260648"/>
            <a:ext cx="8686800" cy="838200"/>
          </a:xfrm>
        </p:spPr>
        <p:txBody>
          <a:bodyPr>
            <a:normAutofit/>
          </a:bodyPr>
          <a:lstStyle/>
          <a:p>
            <a:r>
              <a:rPr lang="es-MX" i="1" dirty="0" smtClean="0">
                <a:solidFill>
                  <a:schemeClr val="accent6">
                    <a:lumMod val="50000"/>
                  </a:schemeClr>
                </a:solidFill>
                <a:latin typeface="Arial Rounded MT Bold" pitchFamily="34" charset="0"/>
              </a:rPr>
              <a:t>El Equipo de Liturgia</a:t>
            </a:r>
            <a:endParaRPr lang="es-MX" i="1" dirty="0">
              <a:solidFill>
                <a:schemeClr val="accent6">
                  <a:lumMod val="50000"/>
                </a:schemeClr>
              </a:solidFill>
              <a:latin typeface="Arial Rounded MT Bold" pitchFamily="34" charset="0"/>
            </a:endParaRPr>
          </a:p>
        </p:txBody>
      </p:sp>
      <p:sp>
        <p:nvSpPr>
          <p:cNvPr id="3" name="2 Marcador de contenido"/>
          <p:cNvSpPr>
            <a:spLocks noGrp="1"/>
          </p:cNvSpPr>
          <p:nvPr>
            <p:ph idx="1"/>
          </p:nvPr>
        </p:nvSpPr>
        <p:spPr>
          <a:xfrm>
            <a:off x="251520" y="1340768"/>
            <a:ext cx="3672408" cy="2808312"/>
          </a:xfrm>
        </p:spPr>
        <p:txBody>
          <a:bodyPr>
            <a:normAutofit fontScale="92500" lnSpcReduction="20000"/>
          </a:bodyPr>
          <a:lstStyle/>
          <a:p>
            <a:pPr>
              <a:buFont typeface="Wingdings" pitchFamily="2" charset="2"/>
              <a:buChar char="Ø"/>
            </a:pPr>
            <a:r>
              <a:rPr lang="es-ES_tradnl" sz="3000" i="1" dirty="0" smtClean="0">
                <a:solidFill>
                  <a:schemeClr val="accent6">
                    <a:lumMod val="50000"/>
                  </a:schemeClr>
                </a:solidFill>
                <a:latin typeface="Arial Rounded MT Bold" pitchFamily="34" charset="0"/>
              </a:rPr>
              <a:t>Se </a:t>
            </a:r>
            <a:r>
              <a:rPr lang="es-ES_tradnl" sz="3000" i="1" dirty="0">
                <a:solidFill>
                  <a:schemeClr val="accent6">
                    <a:lumMod val="50000"/>
                  </a:schemeClr>
                </a:solidFill>
                <a:latin typeface="Arial Rounded MT Bold" pitchFamily="34" charset="0"/>
              </a:rPr>
              <a:t>reúne y </a:t>
            </a:r>
            <a:r>
              <a:rPr lang="es-ES_tradnl" sz="3000" i="1" dirty="0" smtClean="0">
                <a:solidFill>
                  <a:schemeClr val="accent6">
                    <a:lumMod val="50000"/>
                  </a:schemeClr>
                </a:solidFill>
                <a:latin typeface="Arial Rounded MT Bold" pitchFamily="34" charset="0"/>
              </a:rPr>
              <a:t>prepara </a:t>
            </a:r>
            <a:r>
              <a:rPr lang="es-ES_tradnl" sz="3000" i="1" dirty="0">
                <a:solidFill>
                  <a:schemeClr val="accent6">
                    <a:lumMod val="50000"/>
                  </a:schemeClr>
                </a:solidFill>
                <a:latin typeface="Arial Rounded MT Bold" pitchFamily="34" charset="0"/>
              </a:rPr>
              <a:t>la </a:t>
            </a:r>
            <a:r>
              <a:rPr lang="es-ES_tradnl" sz="3000" i="1" dirty="0" smtClean="0">
                <a:solidFill>
                  <a:schemeClr val="accent6">
                    <a:lumMod val="50000"/>
                  </a:schemeClr>
                </a:solidFill>
                <a:latin typeface="Arial Rounded MT Bold" pitchFamily="34" charset="0"/>
              </a:rPr>
              <a:t>celebración</a:t>
            </a:r>
          </a:p>
          <a:p>
            <a:pPr>
              <a:buFont typeface="Wingdings" pitchFamily="2" charset="2"/>
              <a:buChar char="Ø"/>
            </a:pPr>
            <a:endParaRPr lang="es-ES_tradnl" sz="3000" i="1" dirty="0" smtClean="0">
              <a:solidFill>
                <a:schemeClr val="accent6">
                  <a:lumMod val="50000"/>
                </a:schemeClr>
              </a:solidFill>
              <a:latin typeface="Arial Rounded MT Bold" pitchFamily="34" charset="0"/>
            </a:endParaRPr>
          </a:p>
          <a:p>
            <a:pPr>
              <a:buFont typeface="Wingdings" pitchFamily="2" charset="2"/>
              <a:buChar char="Ø"/>
            </a:pPr>
            <a:r>
              <a:rPr lang="es-ES_tradnl" sz="3000" i="1" dirty="0" smtClean="0">
                <a:solidFill>
                  <a:schemeClr val="accent6">
                    <a:lumMod val="50000"/>
                  </a:schemeClr>
                </a:solidFill>
                <a:latin typeface="Arial Rounded MT Bold" pitchFamily="34" charset="0"/>
              </a:rPr>
              <a:t>Tiene deseos profundos de Servir.  </a:t>
            </a:r>
          </a:p>
          <a:p>
            <a:pPr>
              <a:buFont typeface="Wingdings" pitchFamily="2" charset="2"/>
              <a:buChar char="Ø"/>
            </a:pPr>
            <a:endParaRPr lang="es-ES_tradnl" sz="2800" i="1" dirty="0" smtClean="0">
              <a:solidFill>
                <a:schemeClr val="accent6">
                  <a:lumMod val="50000"/>
                </a:schemeClr>
              </a:solidFill>
              <a:latin typeface="Arial Rounded MT Bold"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07904" y="1221902"/>
            <a:ext cx="5436096" cy="30468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2 Marcador de contenido"/>
          <p:cNvSpPr txBox="1">
            <a:spLocks/>
          </p:cNvSpPr>
          <p:nvPr/>
        </p:nvSpPr>
        <p:spPr>
          <a:xfrm>
            <a:off x="179512" y="4481736"/>
            <a:ext cx="8892480" cy="2115616"/>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 typeface="Wingdings" pitchFamily="2" charset="2"/>
              <a:buChar char="Ø"/>
            </a:pPr>
            <a:r>
              <a:rPr lang="es-ES_tradnl" sz="2800" i="1" dirty="0" smtClean="0">
                <a:solidFill>
                  <a:schemeClr val="accent6">
                    <a:lumMod val="50000"/>
                  </a:schemeClr>
                </a:solidFill>
                <a:latin typeface="Arial Rounded MT Bold" pitchFamily="34" charset="0"/>
              </a:rPr>
              <a:t>Ayuda a la comunidad a participar más consciente y profundamente su Eucaristía dominical o las otras celebraciones que se organicen.</a:t>
            </a:r>
            <a:endParaRPr lang="es-MX" sz="2800" i="1" dirty="0" smtClean="0">
              <a:solidFill>
                <a:schemeClr val="accent6">
                  <a:lumMod val="50000"/>
                </a:schemeClr>
              </a:solidFill>
              <a:latin typeface="Arial Rounded MT Bold" pitchFamily="34" charset="0"/>
            </a:endParaRPr>
          </a:p>
          <a:p>
            <a:endParaRPr lang="es-MX" sz="2800" i="1" dirty="0">
              <a:solidFill>
                <a:schemeClr val="accent6">
                  <a:lumMod val="50000"/>
                </a:schemeClr>
              </a:solidFill>
              <a:latin typeface="Arial Rounded MT Bold" pitchFamily="34" charset="0"/>
            </a:endParaRPr>
          </a:p>
        </p:txBody>
      </p:sp>
    </p:spTree>
    <p:extLst>
      <p:ext uri="{BB962C8B-B14F-4D97-AF65-F5344CB8AC3E}">
        <p14:creationId xmlns:p14="http://schemas.microsoft.com/office/powerpoint/2010/main" xmlns="" val="218820716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28600" y="188640"/>
            <a:ext cx="8686800" cy="838200"/>
          </a:xfrm>
        </p:spPr>
        <p:txBody>
          <a:bodyPr>
            <a:normAutofit/>
          </a:bodyPr>
          <a:lstStyle/>
          <a:p>
            <a:r>
              <a:rPr lang="es-MX" b="1" i="1" dirty="0" smtClean="0">
                <a:solidFill>
                  <a:schemeClr val="accent6">
                    <a:lumMod val="50000"/>
                  </a:schemeClr>
                </a:solidFill>
                <a:latin typeface="Arial Rounded MT Bold" pitchFamily="34" charset="0"/>
              </a:rPr>
              <a:t>Comentador / Monitor</a:t>
            </a:r>
            <a:endParaRPr lang="es-MX" b="1" dirty="0">
              <a:solidFill>
                <a:schemeClr val="accent6">
                  <a:lumMod val="50000"/>
                </a:schemeClr>
              </a:solidFill>
            </a:endParaRPr>
          </a:p>
        </p:txBody>
      </p:sp>
      <p:sp>
        <p:nvSpPr>
          <p:cNvPr id="3" name="2 Marcador de contenido"/>
          <p:cNvSpPr>
            <a:spLocks noGrp="1"/>
          </p:cNvSpPr>
          <p:nvPr>
            <p:ph idx="1"/>
          </p:nvPr>
        </p:nvSpPr>
        <p:spPr>
          <a:xfrm>
            <a:off x="323527" y="1124745"/>
            <a:ext cx="8584355" cy="2520279"/>
          </a:xfrm>
        </p:spPr>
        <p:txBody>
          <a:bodyPr>
            <a:noAutofit/>
          </a:bodyPr>
          <a:lstStyle/>
          <a:p>
            <a:pPr>
              <a:buFont typeface="Wingdings" pitchFamily="2" charset="2"/>
              <a:buChar char="Ø"/>
            </a:pPr>
            <a:r>
              <a:rPr lang="es-MX" sz="2800" i="1" dirty="0" smtClean="0">
                <a:latin typeface="Arial Rounded MT Bold" pitchFamily="34" charset="0"/>
              </a:rPr>
              <a:t>Entre </a:t>
            </a:r>
            <a:r>
              <a:rPr lang="es-MX" sz="2800" i="1" dirty="0">
                <a:latin typeface="Arial Rounded MT Bold" pitchFamily="34" charset="0"/>
              </a:rPr>
              <a:t>los ministros (como se menciona en el SC 29)…  está el comentarista (en latín "</a:t>
            </a:r>
            <a:r>
              <a:rPr lang="es-MX" sz="2800" i="1" dirty="0" err="1">
                <a:latin typeface="Arial Rounded MT Bold" pitchFamily="34" charset="0"/>
              </a:rPr>
              <a:t>commentator</a:t>
            </a:r>
            <a:r>
              <a:rPr lang="es-MX" sz="2800" i="1" dirty="0">
                <a:latin typeface="Arial Rounded MT Bold" pitchFamily="34" charset="0"/>
              </a:rPr>
              <a:t>"), que es el que hace las explicaciones y da avisos ("</a:t>
            </a:r>
            <a:r>
              <a:rPr lang="es-MX" sz="2800" i="1" dirty="0" err="1">
                <a:latin typeface="Arial Rounded MT Bold" pitchFamily="34" charset="0"/>
              </a:rPr>
              <a:t>admonitiones</a:t>
            </a:r>
            <a:r>
              <a:rPr lang="es-MX" sz="2800" i="1" dirty="0">
                <a:latin typeface="Arial Rounded MT Bold" pitchFamily="34" charset="0"/>
              </a:rPr>
              <a:t>") a los fieles, para introducirlos en la celebración y disponerlos a entenderla mejor". </a:t>
            </a:r>
            <a:endParaRPr lang="es-MX" sz="2800" i="1" dirty="0" smtClean="0">
              <a:latin typeface="Arial Rounded MT Bold" pitchFamily="34" charset="0"/>
            </a:endParaRPr>
          </a:p>
          <a:p>
            <a:pPr>
              <a:buFont typeface="Wingdings" pitchFamily="2" charset="2"/>
              <a:buChar char="Ø"/>
            </a:pPr>
            <a:endParaRPr lang="es-MX" sz="2500" i="1" dirty="0">
              <a:latin typeface="Arial Rounded MT Bold" pitchFamily="34"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72200" y="3861048"/>
            <a:ext cx="2503264" cy="2503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2 Marcador de contenido"/>
          <p:cNvSpPr txBox="1">
            <a:spLocks/>
          </p:cNvSpPr>
          <p:nvPr/>
        </p:nvSpPr>
        <p:spPr>
          <a:xfrm>
            <a:off x="251520" y="4077072"/>
            <a:ext cx="5732338" cy="2480444"/>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hangingPunct="0">
              <a:buFont typeface="Wingdings" pitchFamily="2" charset="2"/>
              <a:buChar char="Ø"/>
            </a:pPr>
            <a:r>
              <a:rPr lang="es-MX" sz="2800" i="1" dirty="0" smtClean="0">
                <a:latin typeface="Arial Rounded MT Bold" pitchFamily="34" charset="0"/>
              </a:rPr>
              <a:t>El comentador "ocupa un lugar conveniente ante los fieles, pero no sube al ambón" (IGMR 68), porque el ambón está reservado a la Palabra de Dios</a:t>
            </a:r>
            <a:endParaRPr lang="es-MX" sz="2800" i="1" dirty="0">
              <a:latin typeface="Arial Rounded MT Bold" pitchFamily="34" charset="0"/>
            </a:endParaRPr>
          </a:p>
        </p:txBody>
      </p:sp>
    </p:spTree>
    <p:extLst>
      <p:ext uri="{BB962C8B-B14F-4D97-AF65-F5344CB8AC3E}">
        <p14:creationId xmlns:p14="http://schemas.microsoft.com/office/powerpoint/2010/main" xmlns="" val="202024503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0.gstatic.com/images?q=tbn:ANd9GcQOxsIgUfDZn4hrZ9vNEIEe9zWkOFd5lYxgoQGkHmEC_caJywj7Ha9ZivY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908704" y="1996202"/>
            <a:ext cx="1350549" cy="111543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Marcador de contenido"/>
          <p:cNvSpPr>
            <a:spLocks noGrp="1"/>
          </p:cNvSpPr>
          <p:nvPr>
            <p:ph idx="1"/>
          </p:nvPr>
        </p:nvSpPr>
        <p:spPr>
          <a:xfrm>
            <a:off x="179513" y="1196752"/>
            <a:ext cx="5400599" cy="2664296"/>
          </a:xfrm>
        </p:spPr>
        <p:txBody>
          <a:bodyPr>
            <a:normAutofit lnSpcReduction="10000"/>
          </a:bodyPr>
          <a:lstStyle/>
          <a:p>
            <a:pPr hangingPunct="0">
              <a:buFont typeface="Wingdings" pitchFamily="2" charset="2"/>
              <a:buChar char="Ø"/>
            </a:pPr>
            <a:r>
              <a:rPr lang="es-ES_tradnl" sz="3000" i="1" dirty="0">
                <a:latin typeface="Arial Rounded MT Bold" pitchFamily="34" charset="0"/>
              </a:rPr>
              <a:t>El “monitor</a:t>
            </a:r>
            <a:r>
              <a:rPr lang="es-ES_tradnl" sz="3000" i="1" dirty="0" smtClean="0">
                <a:latin typeface="Arial Rounded MT Bold" pitchFamily="34" charset="0"/>
              </a:rPr>
              <a:t>” ha </a:t>
            </a:r>
            <a:r>
              <a:rPr lang="es-ES_tradnl" sz="3000" i="1" dirty="0">
                <a:latin typeface="Arial Rounded MT Bold" pitchFamily="34" charset="0"/>
              </a:rPr>
              <a:t>de </a:t>
            </a:r>
            <a:r>
              <a:rPr lang="es-ES_tradnl" sz="3000" i="1" dirty="0" smtClean="0">
                <a:latin typeface="Arial Rounded MT Bold" pitchFamily="34" charset="0"/>
              </a:rPr>
              <a:t>familiarizarse  con </a:t>
            </a:r>
            <a:r>
              <a:rPr lang="es-ES_tradnl" sz="3000" i="1" dirty="0">
                <a:latin typeface="Arial Rounded MT Bold" pitchFamily="34" charset="0"/>
              </a:rPr>
              <a:t>la Liturgia: Conocer el sentido de lo que sucede evitará que digan frases </a:t>
            </a:r>
            <a:r>
              <a:rPr lang="es-ES_tradnl" sz="3000" i="1" dirty="0" smtClean="0">
                <a:latin typeface="Arial Rounded MT Bold" pitchFamily="34" charset="0"/>
              </a:rPr>
              <a:t>equivocadas.</a:t>
            </a:r>
          </a:p>
        </p:txBody>
      </p:sp>
      <p:sp>
        <p:nvSpPr>
          <p:cNvPr id="2" name="1 CuadroTexto"/>
          <p:cNvSpPr txBox="1"/>
          <p:nvPr/>
        </p:nvSpPr>
        <p:spPr>
          <a:xfrm>
            <a:off x="375150" y="237203"/>
            <a:ext cx="7941266" cy="646331"/>
          </a:xfrm>
          <a:prstGeom prst="rect">
            <a:avLst/>
          </a:prstGeom>
          <a:noFill/>
        </p:spPr>
        <p:txBody>
          <a:bodyPr wrap="square" rtlCol="0">
            <a:spAutoFit/>
          </a:bodyPr>
          <a:lstStyle/>
          <a:p>
            <a:r>
              <a:rPr lang="es-MX" sz="3600" i="1" dirty="0" smtClean="0">
                <a:latin typeface="Arial Rounded MT Bold" pitchFamily="34" charset="0"/>
              </a:rPr>
              <a:t>MONITORES BIEN PREPARADOS</a:t>
            </a:r>
            <a:endParaRPr lang="es-MX" sz="3600" i="1" dirty="0">
              <a:latin typeface="Arial Rounded MT Bold" pitchFamily="34" charset="0"/>
            </a:endParaRPr>
          </a:p>
        </p:txBody>
      </p:sp>
      <p:pic>
        <p:nvPicPr>
          <p:cNvPr id="2051" name="Picture 3" descr="C:\Users\RosaLinda\Pictures\Divino Salvador\Fotos S. Liturgia\DSC0276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78393" y="1120463"/>
            <a:ext cx="3558103" cy="266857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2 Marcador de contenido"/>
          <p:cNvSpPr txBox="1">
            <a:spLocks/>
          </p:cNvSpPr>
          <p:nvPr/>
        </p:nvSpPr>
        <p:spPr>
          <a:xfrm>
            <a:off x="4355976" y="3933056"/>
            <a:ext cx="4690662" cy="2752649"/>
          </a:xfrm>
          <a:prstGeom prst="rect">
            <a:avLst/>
          </a:prstGeom>
        </p:spPr>
        <p:txBody>
          <a:bodyPr vert="horz">
            <a:normAutofit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hangingPunct="0">
              <a:buFont typeface="Wingdings" pitchFamily="2" charset="2"/>
              <a:buChar char="Ø"/>
            </a:pPr>
            <a:r>
              <a:rPr lang="es-ES_tradnl" sz="3000" i="1" dirty="0" smtClean="0">
                <a:latin typeface="Arial Rounded MT Bold" pitchFamily="34" charset="0"/>
              </a:rPr>
              <a:t>En la medida en que el monitor conozca más, disfrutará más de la celebración y ayudará a que otros la disfruten también. </a:t>
            </a:r>
            <a:endParaRPr lang="es-MX" sz="3000" i="1" dirty="0" smtClean="0">
              <a:latin typeface="Arial Rounded MT Bold" pitchFamily="34" charset="0"/>
            </a:endParaRPr>
          </a:p>
          <a:p>
            <a:pPr hangingPunct="0"/>
            <a:endParaRPr lang="es-MX" i="1" dirty="0" smtClean="0">
              <a:latin typeface="Arial Rounded MT Bold" pitchFamily="34" charset="0"/>
            </a:endParaRPr>
          </a:p>
          <a:p>
            <a:endParaRPr lang="es-MX"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3568" y="3832955"/>
            <a:ext cx="3525520" cy="285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174339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203" y="1196753"/>
            <a:ext cx="8569269" cy="2520279"/>
          </a:xfrm>
        </p:spPr>
        <p:txBody>
          <a:bodyPr>
            <a:normAutofit fontScale="77500" lnSpcReduction="20000"/>
          </a:bodyPr>
          <a:lstStyle/>
          <a:p>
            <a:pPr hangingPunct="0">
              <a:buFont typeface="Wingdings" pitchFamily="2" charset="2"/>
              <a:buChar char="Ø"/>
            </a:pPr>
            <a:r>
              <a:rPr lang="es-ES_tradnl" sz="3600" i="1" dirty="0">
                <a:latin typeface="Arial Rounded MT Bold" pitchFamily="34" charset="0"/>
              </a:rPr>
              <a:t>El monitor debe mantener una actitud cordial y respetuosa; debe evitar toda altanería o despotismo y tratarlos con </a:t>
            </a:r>
            <a:r>
              <a:rPr lang="es-ES_tradnl" sz="3600" i="1" dirty="0" smtClean="0">
                <a:latin typeface="Arial Rounded MT Bold" pitchFamily="34" charset="0"/>
              </a:rPr>
              <a:t>gentileza.</a:t>
            </a:r>
          </a:p>
          <a:p>
            <a:pPr hangingPunct="0">
              <a:buFont typeface="Wingdings" pitchFamily="2" charset="2"/>
              <a:buChar char="Ø"/>
            </a:pPr>
            <a:endParaRPr lang="es-ES_tradnl" sz="2100" i="1" dirty="0" smtClean="0">
              <a:latin typeface="Arial Rounded MT Bold" pitchFamily="34" charset="0"/>
            </a:endParaRPr>
          </a:p>
          <a:p>
            <a:pPr hangingPunct="0">
              <a:buFont typeface="Wingdings" pitchFamily="2" charset="2"/>
              <a:buChar char="Ø"/>
            </a:pPr>
            <a:r>
              <a:rPr lang="es-ES_tradnl" sz="3600" i="1" dirty="0" smtClean="0">
                <a:latin typeface="Arial Rounded MT Bold" pitchFamily="34" charset="0"/>
              </a:rPr>
              <a:t>La </a:t>
            </a:r>
            <a:r>
              <a:rPr lang="es-ES_tradnl" sz="3600" i="1" dirty="0">
                <a:latin typeface="Arial Rounded MT Bold" pitchFamily="34" charset="0"/>
              </a:rPr>
              <a:t>gente responde mejor a lo que se le pide amable y suavemente. </a:t>
            </a:r>
            <a:endParaRPr lang="es-ES_tradnl" sz="3600" i="1" dirty="0" smtClean="0">
              <a:latin typeface="Arial Rounded MT Bold" pitchFamily="34" charset="0"/>
            </a:endParaRPr>
          </a:p>
          <a:p>
            <a:pPr hangingPunct="0"/>
            <a:endParaRPr lang="es-MX" sz="4000" i="1" dirty="0">
              <a:latin typeface="Arial Rounded MT Bold" pitchFamily="34" charset="0"/>
            </a:endParaRPr>
          </a:p>
          <a:p>
            <a:endParaRPr lang="es-MX" dirty="0"/>
          </a:p>
        </p:txBody>
      </p:sp>
      <p:sp>
        <p:nvSpPr>
          <p:cNvPr id="4" name="3 CuadroTexto"/>
          <p:cNvSpPr txBox="1"/>
          <p:nvPr/>
        </p:nvSpPr>
        <p:spPr>
          <a:xfrm>
            <a:off x="375150" y="237203"/>
            <a:ext cx="8229298" cy="646331"/>
          </a:xfrm>
          <a:prstGeom prst="rect">
            <a:avLst/>
          </a:prstGeom>
          <a:noFill/>
        </p:spPr>
        <p:txBody>
          <a:bodyPr wrap="square" rtlCol="0">
            <a:spAutoFit/>
          </a:bodyPr>
          <a:lstStyle/>
          <a:p>
            <a:r>
              <a:rPr lang="es-MX" sz="3600" i="1" dirty="0" smtClean="0">
                <a:latin typeface="Arial Rounded MT Bold" pitchFamily="34" charset="0"/>
              </a:rPr>
              <a:t>MONITORES BIEN PREPARADOS</a:t>
            </a:r>
            <a:endParaRPr lang="es-MX" sz="3600" i="1" dirty="0">
              <a:latin typeface="Arial Rounded MT Bold"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8" y="3600095"/>
            <a:ext cx="4364088" cy="27719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2 Marcador de contenido"/>
          <p:cNvSpPr txBox="1">
            <a:spLocks/>
          </p:cNvSpPr>
          <p:nvPr/>
        </p:nvSpPr>
        <p:spPr>
          <a:xfrm>
            <a:off x="190567" y="3582689"/>
            <a:ext cx="4453441" cy="3158679"/>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hangingPunct="0">
              <a:buFont typeface="Wingdings" pitchFamily="2" charset="2"/>
              <a:buChar char="Ø"/>
            </a:pPr>
            <a:r>
              <a:rPr lang="es-ES_tradnl" sz="2800" i="1" dirty="0" smtClean="0">
                <a:latin typeface="Arial Rounded MT Bold" pitchFamily="34" charset="0"/>
              </a:rPr>
              <a:t>Procura que tus moniciones siempre hagan sentir a la gente acogida y valorada. </a:t>
            </a:r>
          </a:p>
          <a:p>
            <a:pPr hangingPunct="0">
              <a:buFont typeface="Wingdings" pitchFamily="2" charset="2"/>
              <a:buChar char="Ø"/>
            </a:pPr>
            <a:endParaRPr lang="es-ES_tradnl" sz="1400" i="1" dirty="0" smtClean="0">
              <a:latin typeface="Arial Rounded MT Bold" pitchFamily="34" charset="0"/>
            </a:endParaRPr>
          </a:p>
          <a:p>
            <a:pPr hangingPunct="0">
              <a:buFont typeface="Wingdings" pitchFamily="2" charset="2"/>
              <a:buChar char="Ø"/>
            </a:pPr>
            <a:r>
              <a:rPr lang="es-ES_tradnl" sz="2800" i="1" dirty="0" smtClean="0">
                <a:latin typeface="Arial Rounded MT Bold" pitchFamily="34" charset="0"/>
              </a:rPr>
              <a:t>Pregúntate: ¿cómo las haría Jesús?</a:t>
            </a:r>
            <a:endParaRPr lang="es-MX" sz="2800" i="1" dirty="0" smtClean="0">
              <a:latin typeface="Arial Rounded MT Bold" pitchFamily="34" charset="0"/>
            </a:endParaRPr>
          </a:p>
        </p:txBody>
      </p:sp>
    </p:spTree>
    <p:extLst>
      <p:ext uri="{BB962C8B-B14F-4D97-AF65-F5344CB8AC3E}">
        <p14:creationId xmlns:p14="http://schemas.microsoft.com/office/powerpoint/2010/main" xmlns="" val="371949742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712968" cy="850106"/>
          </a:xfrm>
        </p:spPr>
        <p:txBody>
          <a:bodyPr>
            <a:normAutofit/>
          </a:bodyPr>
          <a:lstStyle/>
          <a:p>
            <a:r>
              <a:rPr lang="es-MX" i="1" dirty="0" smtClean="0">
                <a:latin typeface="Arial Rounded MT Bold" pitchFamily="34" charset="0"/>
              </a:rPr>
              <a:t>MONICIONES</a:t>
            </a:r>
            <a:endParaRPr lang="es-MX" i="1" dirty="0">
              <a:latin typeface="Arial Rounded MT Bold" pitchFamily="34" charset="0"/>
            </a:endParaRPr>
          </a:p>
        </p:txBody>
      </p:sp>
      <p:sp>
        <p:nvSpPr>
          <p:cNvPr id="3" name="2 Marcador de contenido"/>
          <p:cNvSpPr>
            <a:spLocks noGrp="1"/>
          </p:cNvSpPr>
          <p:nvPr>
            <p:ph idx="1"/>
          </p:nvPr>
        </p:nvSpPr>
        <p:spPr>
          <a:xfrm>
            <a:off x="179512" y="1052736"/>
            <a:ext cx="5904656" cy="3580723"/>
          </a:xfrm>
        </p:spPr>
        <p:txBody>
          <a:bodyPr>
            <a:noAutofit/>
          </a:bodyPr>
          <a:lstStyle/>
          <a:p>
            <a:pPr hangingPunct="0">
              <a:buFont typeface="Wingdings" pitchFamily="2" charset="2"/>
              <a:buChar char="Ø"/>
            </a:pPr>
            <a:r>
              <a:rPr lang="es-ES_tradnl" sz="2800" i="1" dirty="0" smtClean="0">
                <a:latin typeface="Arial Rounded MT Bold" pitchFamily="34" charset="0"/>
              </a:rPr>
              <a:t>“Monición” viene del latín “</a:t>
            </a:r>
            <a:r>
              <a:rPr lang="es-ES_tradnl" sz="2800" i="1" dirty="0" err="1" smtClean="0">
                <a:latin typeface="Arial Rounded MT Bold" pitchFamily="34" charset="0"/>
              </a:rPr>
              <a:t>monere</a:t>
            </a:r>
            <a:r>
              <a:rPr lang="es-ES_tradnl" sz="2800" i="1" dirty="0" smtClean="0">
                <a:latin typeface="Arial Rounded MT Bold" pitchFamily="34" charset="0"/>
              </a:rPr>
              <a:t>”, exhortar, advertir. </a:t>
            </a:r>
          </a:p>
          <a:p>
            <a:pPr hangingPunct="0">
              <a:buFont typeface="Wingdings" pitchFamily="2" charset="2"/>
              <a:buChar char="Ø"/>
            </a:pPr>
            <a:r>
              <a:rPr lang="es-ES_tradnl" sz="2800" i="1" dirty="0" smtClean="0">
                <a:latin typeface="Arial Rounded MT Bold" pitchFamily="34" charset="0"/>
              </a:rPr>
              <a:t>En </a:t>
            </a:r>
            <a:r>
              <a:rPr lang="es-ES_tradnl" sz="2800" i="1" dirty="0">
                <a:latin typeface="Arial Rounded MT Bold" pitchFamily="34" charset="0"/>
              </a:rPr>
              <a:t>la liturgia se llama “monición” a las palabras que se dirigen, no a Dios (eso son “oraciones”), sino a la comunidad, a modo de explicaciones o invitaciones</a:t>
            </a:r>
            <a:r>
              <a:rPr lang="es-ES_tradnl" sz="2800" i="1" dirty="0" smtClean="0">
                <a:latin typeface="Arial Rounded MT Bold" pitchFamily="34" charset="0"/>
              </a:rPr>
              <a:t>.</a:t>
            </a:r>
            <a:endParaRPr lang="es-MX" sz="2800" i="1" dirty="0">
              <a:latin typeface="Arial Rounded MT Bold"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905201">
            <a:off x="6421939" y="1135684"/>
            <a:ext cx="2316515" cy="3154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2 Marcador de contenido"/>
          <p:cNvSpPr txBox="1">
            <a:spLocks/>
          </p:cNvSpPr>
          <p:nvPr/>
        </p:nvSpPr>
        <p:spPr>
          <a:xfrm>
            <a:off x="179512" y="4769768"/>
            <a:ext cx="8640960" cy="1827584"/>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hangingPunct="0">
              <a:buFont typeface="Wingdings" pitchFamily="2" charset="2"/>
              <a:buChar char="Ø"/>
            </a:pPr>
            <a:r>
              <a:rPr lang="es-ES_tradnl" sz="2800" i="1" dirty="0" smtClean="0">
                <a:latin typeface="Arial Rounded MT Bold" pitchFamily="34" charset="0"/>
              </a:rPr>
              <a:t>Las moniciones sirven para ayudar a la gente a entender mejor el sentido de lo que se celebra y por ende a participar mejor de la celebración.</a:t>
            </a:r>
            <a:endParaRPr lang="es-MX" sz="2800" i="1" dirty="0">
              <a:latin typeface="Arial Rounded MT Bold" pitchFamily="34" charset="0"/>
            </a:endParaRPr>
          </a:p>
        </p:txBody>
      </p:sp>
    </p:spTree>
    <p:extLst>
      <p:ext uri="{BB962C8B-B14F-4D97-AF65-F5344CB8AC3E}">
        <p14:creationId xmlns:p14="http://schemas.microsoft.com/office/powerpoint/2010/main" xmlns="" val="229215097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a:normAutofit/>
          </a:bodyPr>
          <a:lstStyle/>
          <a:p>
            <a:r>
              <a:rPr lang="es-MX" b="1" i="1" dirty="0" smtClean="0">
                <a:latin typeface="Arial Rounded MT Bold" pitchFamily="34" charset="0"/>
              </a:rPr>
              <a:t>Las Moniciones pueden ser:</a:t>
            </a:r>
            <a:endParaRPr lang="es-MX" i="1" dirty="0">
              <a:latin typeface="Arial Rounded MT Bold" pitchFamily="34" charset="0"/>
            </a:endParaRPr>
          </a:p>
        </p:txBody>
      </p:sp>
      <p:sp>
        <p:nvSpPr>
          <p:cNvPr id="3" name="2 Marcador de contenido"/>
          <p:cNvSpPr>
            <a:spLocks noGrp="1"/>
          </p:cNvSpPr>
          <p:nvPr>
            <p:ph idx="1"/>
          </p:nvPr>
        </p:nvSpPr>
        <p:spPr>
          <a:xfrm>
            <a:off x="72008" y="1484784"/>
            <a:ext cx="7020272" cy="5184576"/>
          </a:xfrm>
        </p:spPr>
        <p:txBody>
          <a:bodyPr>
            <a:normAutofit fontScale="85000" lnSpcReduction="20000"/>
          </a:bodyPr>
          <a:lstStyle/>
          <a:p>
            <a:pPr lvl="0">
              <a:buFont typeface="Wingdings" pitchFamily="2" charset="2"/>
              <a:buChar char="Ø"/>
            </a:pPr>
            <a:r>
              <a:rPr lang="es-MX" i="1" dirty="0" smtClean="0">
                <a:latin typeface="Arial Rounded MT Bold" pitchFamily="34" charset="0"/>
              </a:rPr>
              <a:t>INDICATIVAS</a:t>
            </a:r>
            <a:r>
              <a:rPr lang="es-MX" i="1" dirty="0">
                <a:latin typeface="Arial Rounded MT Bold" pitchFamily="34" charset="0"/>
              </a:rPr>
              <a:t>: Señala las posturas corporales, </a:t>
            </a:r>
            <a:r>
              <a:rPr lang="es-MX" i="1" dirty="0" smtClean="0">
                <a:latin typeface="Arial Rounded MT Bold" pitchFamily="34" charset="0"/>
              </a:rPr>
              <a:t>o dan normas para realizar </a:t>
            </a:r>
            <a:r>
              <a:rPr lang="es-MX" i="1" dirty="0">
                <a:latin typeface="Arial Rounded MT Bold" pitchFamily="34" charset="0"/>
              </a:rPr>
              <a:t>una procesión, </a:t>
            </a:r>
            <a:r>
              <a:rPr lang="es-MX" i="1" dirty="0" smtClean="0">
                <a:latin typeface="Arial Rounded MT Bold" pitchFamily="34" charset="0"/>
              </a:rPr>
              <a:t>etc.</a:t>
            </a:r>
            <a:endParaRPr lang="es-MX" i="1" dirty="0">
              <a:latin typeface="Arial Rounded MT Bold" pitchFamily="34" charset="0"/>
            </a:endParaRPr>
          </a:p>
          <a:p>
            <a:pPr>
              <a:buFont typeface="Wingdings" pitchFamily="2" charset="2"/>
              <a:buChar char="Ø"/>
            </a:pPr>
            <a:endParaRPr lang="es-MX" i="1" dirty="0">
              <a:latin typeface="Arial Rounded MT Bold" pitchFamily="34" charset="0"/>
            </a:endParaRPr>
          </a:p>
          <a:p>
            <a:pPr lvl="0">
              <a:buFont typeface="Wingdings" pitchFamily="2" charset="2"/>
              <a:buChar char="Ø"/>
            </a:pPr>
            <a:r>
              <a:rPr lang="es-MX" i="1" dirty="0">
                <a:latin typeface="Arial Rounded MT Bold" pitchFamily="34" charset="0"/>
              </a:rPr>
              <a:t>EXPLICATIVAS: Cuando se ambienta una lectura desde su contexto histórico, o se explica el significado de algún signo o símbolo.</a:t>
            </a:r>
          </a:p>
          <a:p>
            <a:pPr>
              <a:buFont typeface="Wingdings" pitchFamily="2" charset="2"/>
              <a:buChar char="Ø"/>
            </a:pPr>
            <a:endParaRPr lang="es-MX" i="1" dirty="0">
              <a:latin typeface="Arial Rounded MT Bold" pitchFamily="34" charset="0"/>
            </a:endParaRPr>
          </a:p>
          <a:p>
            <a:pPr lvl="0">
              <a:buFont typeface="Wingdings" pitchFamily="2" charset="2"/>
              <a:buChar char="Ø"/>
            </a:pPr>
            <a:r>
              <a:rPr lang="es-MX" i="1" dirty="0">
                <a:latin typeface="Arial Rounded MT Bold" pitchFamily="34" charset="0"/>
              </a:rPr>
              <a:t>EXHORTATIVAS: Cuando se </a:t>
            </a:r>
            <a:r>
              <a:rPr lang="es-MX" i="1" dirty="0" smtClean="0">
                <a:latin typeface="Arial Rounded MT Bold" pitchFamily="34" charset="0"/>
              </a:rPr>
              <a:t>invita a hacer algo (un canto, la comunión, una canción) desde una actitud </a:t>
            </a:r>
            <a:r>
              <a:rPr lang="es-MX" i="1" dirty="0">
                <a:latin typeface="Arial Rounded MT Bold" pitchFamily="34" charset="0"/>
              </a:rPr>
              <a:t>espiritual </a:t>
            </a:r>
            <a:r>
              <a:rPr lang="es-MX" i="1" dirty="0" smtClean="0">
                <a:latin typeface="Arial Rounded MT Bold" pitchFamily="34" charset="0"/>
              </a:rPr>
              <a:t>determinada.</a:t>
            </a:r>
            <a:endParaRPr lang="es-MX" i="1" dirty="0">
              <a:latin typeface="Arial Rounded MT Bold" pitchFamily="34" charset="0"/>
            </a:endParaRPr>
          </a:p>
        </p:txBody>
      </p:sp>
      <p:pic>
        <p:nvPicPr>
          <p:cNvPr id="5" name="Picture 6" descr="PA0600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01206" y="1133567"/>
            <a:ext cx="1867746" cy="248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4" descr="http://www.erain.es/departamentos/religion/UDEuca2/IMAG/ofertorio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01206" y="3861048"/>
            <a:ext cx="1867746" cy="2306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2765807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316856"/>
            <a:ext cx="8686800" cy="838200"/>
          </a:xfrm>
        </p:spPr>
        <p:txBody>
          <a:bodyPr>
            <a:normAutofit fontScale="90000"/>
          </a:bodyPr>
          <a:lstStyle/>
          <a:p>
            <a:r>
              <a:rPr lang="es-MX" i="1" dirty="0">
                <a:latin typeface="Arial Rounded MT Bold" pitchFamily="34" charset="0"/>
              </a:rPr>
              <a:t>CUALIDADES DE UNA BUENA </a:t>
            </a:r>
            <a:r>
              <a:rPr lang="es-MX" i="1" dirty="0" smtClean="0">
                <a:latin typeface="Arial Rounded MT Bold" pitchFamily="34" charset="0"/>
              </a:rPr>
              <a:t>MONICION</a:t>
            </a:r>
            <a:endParaRPr lang="es-MX" i="1" dirty="0">
              <a:latin typeface="Arial Rounded MT Bold" pitchFamily="34" charset="0"/>
            </a:endParaRPr>
          </a:p>
        </p:txBody>
      </p:sp>
      <p:sp>
        <p:nvSpPr>
          <p:cNvPr id="3" name="2 Marcador de contenido"/>
          <p:cNvSpPr>
            <a:spLocks noGrp="1"/>
          </p:cNvSpPr>
          <p:nvPr>
            <p:ph idx="1"/>
          </p:nvPr>
        </p:nvSpPr>
        <p:spPr>
          <a:xfrm>
            <a:off x="304800" y="1554162"/>
            <a:ext cx="6427440" cy="5043190"/>
          </a:xfrm>
        </p:spPr>
        <p:txBody>
          <a:bodyPr>
            <a:normAutofit/>
          </a:bodyPr>
          <a:lstStyle/>
          <a:p>
            <a:pPr hangingPunct="0">
              <a:buFont typeface="Wingdings" pitchFamily="2" charset="2"/>
              <a:buChar char="Ø"/>
            </a:pPr>
            <a:r>
              <a:rPr lang="es-ES_tradnl" b="1" i="1" u="sng" dirty="0" smtClean="0">
                <a:latin typeface="Arial Rounded MT Bold" pitchFamily="34" charset="0"/>
              </a:rPr>
              <a:t>Breves</a:t>
            </a:r>
            <a:r>
              <a:rPr lang="es-ES_tradnl" i="1" dirty="0" smtClean="0">
                <a:latin typeface="Arial Rounded MT Bold" pitchFamily="34" charset="0"/>
              </a:rPr>
              <a:t>:  Todos </a:t>
            </a:r>
            <a:r>
              <a:rPr lang="es-ES_tradnl" i="1" dirty="0">
                <a:latin typeface="Arial Rounded MT Bold" pitchFamily="34" charset="0"/>
              </a:rPr>
              <a:t>tenemos la experiencia de cómo unas intervenciones largas dan al conjunto de la celebración un tono pesado, escolástico y </a:t>
            </a:r>
            <a:r>
              <a:rPr lang="es-ES_tradnl" i="1" dirty="0" smtClean="0">
                <a:latin typeface="Arial Rounded MT Bold" pitchFamily="34" charset="0"/>
              </a:rPr>
              <a:t>enfadosas.</a:t>
            </a:r>
          </a:p>
          <a:p>
            <a:pPr hangingPunct="0">
              <a:buFont typeface="Wingdings" pitchFamily="2" charset="2"/>
              <a:buChar char="Ø"/>
            </a:pPr>
            <a:endParaRPr lang="es-MX" i="1" dirty="0" smtClean="0">
              <a:latin typeface="Arial Rounded MT Bold" pitchFamily="34" charset="0"/>
            </a:endParaRPr>
          </a:p>
        </p:txBody>
      </p:sp>
      <p:pic>
        <p:nvPicPr>
          <p:cNvPr id="2050" name="Picture 2" descr="E:\IMAGENES RELIGIOSA\IMAGENES CATOLICAS (1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04248" y="2852936"/>
            <a:ext cx="1872208" cy="3363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3983499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15816" y="1628800"/>
            <a:ext cx="6030416" cy="4154984"/>
          </a:xfrm>
          <a:prstGeom prst="rect">
            <a:avLst/>
          </a:prstGeom>
        </p:spPr>
        <p:txBody>
          <a:bodyPr wrap="square">
            <a:spAutoFit/>
          </a:bodyPr>
          <a:lstStyle/>
          <a:p>
            <a:pPr hangingPunct="0">
              <a:buFont typeface="Wingdings" pitchFamily="2" charset="2"/>
              <a:buChar char="Ø"/>
            </a:pPr>
            <a:r>
              <a:rPr lang="es-ES_tradnl" sz="2400" b="1" i="1" u="sng" dirty="0">
                <a:latin typeface="Arial Rounded MT Bold" pitchFamily="34" charset="0"/>
              </a:rPr>
              <a:t>Sencillas, diáfanas</a:t>
            </a:r>
            <a:r>
              <a:rPr lang="es-ES_tradnl" sz="2400" i="1" dirty="0">
                <a:latin typeface="Arial Rounded MT Bold" pitchFamily="34" charset="0"/>
              </a:rPr>
              <a:t>. Se trata de ayudar a captar mejor el contenido de los ritos o de las lecturas. </a:t>
            </a:r>
          </a:p>
          <a:p>
            <a:pPr hangingPunct="0">
              <a:buFont typeface="Wingdings" pitchFamily="2" charset="2"/>
              <a:buChar char="Ø"/>
            </a:pPr>
            <a:endParaRPr lang="es-ES_tradnl" sz="2400" i="1" dirty="0">
              <a:latin typeface="Arial Rounded MT Bold" pitchFamily="34" charset="0"/>
            </a:endParaRPr>
          </a:p>
          <a:p>
            <a:pPr hangingPunct="0">
              <a:buFont typeface="Wingdings" pitchFamily="2" charset="2"/>
              <a:buChar char="Ø"/>
            </a:pPr>
            <a:r>
              <a:rPr lang="es-ES_tradnl" sz="2400" b="1" i="1" u="sng" dirty="0">
                <a:latin typeface="Arial Rounded MT Bold" pitchFamily="34" charset="0"/>
              </a:rPr>
              <a:t>Fieles al texto</a:t>
            </a:r>
            <a:r>
              <a:rPr lang="es-ES_tradnl" sz="2400" i="1" dirty="0">
                <a:latin typeface="Arial Rounded MT Bold" pitchFamily="34" charset="0"/>
              </a:rPr>
              <a:t>. La monición debe ayudar a escuchar la lectura desde la actitud justa (sin manipular su interpretación, dejándola abierta) y realizar el gesto simbólico (por ejemplo, el gesto de paz) exactamente dentro de su identidad y finalidad</a:t>
            </a:r>
            <a:r>
              <a:rPr lang="es-ES_tradnl" i="1" dirty="0">
                <a:latin typeface="Arial Rounded MT Bold" pitchFamily="34" charset="0"/>
              </a:rPr>
              <a:t>.</a:t>
            </a:r>
            <a:endParaRPr lang="es-MX" i="1" dirty="0">
              <a:latin typeface="Arial Rounded MT Bold" pitchFamily="34" charset="0"/>
            </a:endParaRPr>
          </a:p>
        </p:txBody>
      </p:sp>
      <p:pic>
        <p:nvPicPr>
          <p:cNvPr id="3074" name="Picture 2" descr="E:\IMAGENES RELIGIOSA\IMAGENES CATOLICAS (89).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51520" y="2852936"/>
            <a:ext cx="2080600" cy="32724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1477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i="1" dirty="0">
                <a:latin typeface="Arial Rounded MT Bold" pitchFamily="34" charset="0"/>
              </a:rPr>
              <a:t>CUALIDADES DE UNA BUENA </a:t>
            </a:r>
            <a:r>
              <a:rPr lang="es-MX" i="1" dirty="0" smtClean="0">
                <a:latin typeface="Arial Rounded MT Bold" pitchFamily="34" charset="0"/>
              </a:rPr>
              <a:t>MONICION</a:t>
            </a:r>
            <a:endParaRPr lang="es-MX" i="1" dirty="0">
              <a:latin typeface="Arial Rounded MT Bold" pitchFamily="34" charset="0"/>
            </a:endParaRPr>
          </a:p>
        </p:txBody>
      </p:sp>
      <p:sp>
        <p:nvSpPr>
          <p:cNvPr id="3" name="2 Marcador de contenido"/>
          <p:cNvSpPr>
            <a:spLocks noGrp="1"/>
          </p:cNvSpPr>
          <p:nvPr>
            <p:ph idx="1"/>
          </p:nvPr>
        </p:nvSpPr>
        <p:spPr>
          <a:xfrm>
            <a:off x="251520" y="1340768"/>
            <a:ext cx="8686800" cy="3683543"/>
          </a:xfrm>
        </p:spPr>
        <p:txBody>
          <a:bodyPr>
            <a:normAutofit/>
          </a:bodyPr>
          <a:lstStyle/>
          <a:p>
            <a:pPr hangingPunct="0">
              <a:buFont typeface="Wingdings" pitchFamily="2" charset="2"/>
              <a:buChar char="Ø"/>
            </a:pPr>
            <a:r>
              <a:rPr lang="es-ES_tradnl" sz="2700" b="1" i="1" u="sng" dirty="0" smtClean="0">
                <a:latin typeface="Arial Rounded MT Bold" pitchFamily="34" charset="0"/>
              </a:rPr>
              <a:t>Discretas</a:t>
            </a:r>
            <a:r>
              <a:rPr lang="es-ES_tradnl" sz="2700" i="1" dirty="0" smtClean="0">
                <a:latin typeface="Arial Rounded MT Bold" pitchFamily="34" charset="0"/>
              </a:rPr>
              <a:t>: </a:t>
            </a:r>
            <a:r>
              <a:rPr lang="es-ES_tradnl" sz="2700" i="1" dirty="0">
                <a:latin typeface="Arial Rounded MT Bold" pitchFamily="34" charset="0"/>
              </a:rPr>
              <a:t>discretas en número (no hace falta que se hagan las posibles, sino las que parezcan más convenientes, y no siempre las mismas</a:t>
            </a:r>
            <a:r>
              <a:rPr lang="es-ES_tradnl" sz="2700" i="1" dirty="0" smtClean="0">
                <a:latin typeface="Arial Rounded MT Bold" pitchFamily="34" charset="0"/>
              </a:rPr>
              <a:t>).</a:t>
            </a:r>
            <a:r>
              <a:rPr lang="es-ES_tradnl" sz="2700" i="1" dirty="0">
                <a:latin typeface="Arial Rounded MT Bold" pitchFamily="34" charset="0"/>
              </a:rPr>
              <a:t> </a:t>
            </a:r>
            <a:endParaRPr lang="es-MX" sz="2700" i="1" dirty="0">
              <a:latin typeface="Arial Rounded MT Bold" pitchFamily="34" charset="0"/>
            </a:endParaRPr>
          </a:p>
          <a:p>
            <a:pPr hangingPunct="0">
              <a:buFont typeface="Wingdings" pitchFamily="2" charset="2"/>
              <a:buChar char="Ø"/>
            </a:pPr>
            <a:r>
              <a:rPr lang="es-ES_tradnl" sz="2700" b="1" i="1" u="sng" dirty="0" smtClean="0">
                <a:latin typeface="Arial Rounded MT Bold" pitchFamily="34" charset="0"/>
              </a:rPr>
              <a:t>Pedagógicas</a:t>
            </a:r>
            <a:r>
              <a:rPr lang="es-ES_tradnl" sz="2700" i="1" dirty="0">
                <a:latin typeface="Arial Rounded MT Bold" pitchFamily="34" charset="0"/>
              </a:rPr>
              <a:t>, o sea que produzcan con sus palabras y sugerencias el efecto deseado: despertar el interés por la lectura, o suscitar la actitud interna desde la que </a:t>
            </a:r>
            <a:r>
              <a:rPr lang="es-ES_tradnl" sz="2700" i="1" dirty="0" smtClean="0">
                <a:latin typeface="Arial Rounded MT Bold" pitchFamily="34" charset="0"/>
              </a:rPr>
              <a:t>canta </a:t>
            </a:r>
            <a:r>
              <a:rPr lang="es-ES_tradnl" sz="2700" i="1" dirty="0">
                <a:latin typeface="Arial Rounded MT Bold" pitchFamily="34" charset="0"/>
              </a:rPr>
              <a:t>un canto o realizar o gesto.</a:t>
            </a:r>
            <a:endParaRPr lang="es-MX" sz="2700" i="1" dirty="0">
              <a:latin typeface="Arial Rounded MT Bold" pitchFamily="34" charset="0"/>
            </a:endParaRPr>
          </a:p>
          <a:p>
            <a:pPr>
              <a:buFont typeface="Wingdings" pitchFamily="2" charset="2"/>
              <a:buChar char="Ø"/>
            </a:pPr>
            <a:endParaRPr lang="es-MX" sz="2700" dirty="0"/>
          </a:p>
        </p:txBody>
      </p:sp>
      <p:pic>
        <p:nvPicPr>
          <p:cNvPr id="13318" name="Picture 6" descr="http://www.definicionabc.com/wp-content/uploads/liturgi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9449" y="5024311"/>
            <a:ext cx="2024769" cy="1635124"/>
          </a:xfrm>
          <a:prstGeom prst="rect">
            <a:avLst/>
          </a:prstGeom>
          <a:noFill/>
          <a:extLst>
            <a:ext uri="{909E8E84-426E-40DD-AFC4-6F175D3DCCD1}">
              <a14:hiddenFill xmlns:a14="http://schemas.microsoft.com/office/drawing/2010/main" xmlns="">
                <a:solidFill>
                  <a:srgbClr val="FFFFFF"/>
                </a:solidFill>
              </a14:hiddenFill>
            </a:ext>
          </a:extLst>
        </p:spPr>
      </p:pic>
      <p:pic>
        <p:nvPicPr>
          <p:cNvPr id="13319"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87619" y="4535185"/>
            <a:ext cx="3944821" cy="2143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754688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 Liturgia Católic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00192" y="4617335"/>
            <a:ext cx="2701169" cy="20271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Marcador de contenido"/>
          <p:cNvSpPr>
            <a:spLocks noGrp="1"/>
          </p:cNvSpPr>
          <p:nvPr>
            <p:ph idx="1"/>
          </p:nvPr>
        </p:nvSpPr>
        <p:spPr>
          <a:xfrm>
            <a:off x="611560" y="1039630"/>
            <a:ext cx="8136904" cy="4525963"/>
          </a:xfrm>
        </p:spPr>
        <p:txBody>
          <a:bodyPr>
            <a:normAutofit/>
          </a:bodyPr>
          <a:lstStyle/>
          <a:p>
            <a:pPr marL="0" indent="0" algn="ctr" hangingPunct="0">
              <a:buNone/>
            </a:pPr>
            <a:r>
              <a:rPr lang="es-ES_tradnl" sz="4000" b="1" i="1" cap="small" dirty="0">
                <a:latin typeface="Arial Rounded MT Bold" pitchFamily="34" charset="0"/>
              </a:rPr>
              <a:t>¿</a:t>
            </a:r>
            <a:r>
              <a:rPr lang="es-ES_tradnl" sz="4000" i="1" dirty="0">
                <a:latin typeface="Arial Rounded MT Bold" pitchFamily="34" charset="0"/>
                <a:ea typeface="+mj-ea"/>
                <a:cs typeface="+mj-cs"/>
              </a:rPr>
              <a:t>Qué se requiere </a:t>
            </a:r>
            <a:endParaRPr lang="es-ES_tradnl" sz="4000" i="1" dirty="0" smtClean="0">
              <a:latin typeface="Arial Rounded MT Bold" pitchFamily="34" charset="0"/>
              <a:ea typeface="+mj-ea"/>
              <a:cs typeface="+mj-cs"/>
            </a:endParaRPr>
          </a:p>
          <a:p>
            <a:pPr marL="0" indent="0" algn="ctr" hangingPunct="0">
              <a:buNone/>
            </a:pPr>
            <a:r>
              <a:rPr lang="es-ES_tradnl" sz="4000" i="1" dirty="0" smtClean="0">
                <a:solidFill>
                  <a:srgbClr val="0000FF"/>
                </a:solidFill>
                <a:latin typeface="Arial Rounded MT Bold" pitchFamily="34" charset="0"/>
                <a:ea typeface="+mj-ea"/>
                <a:cs typeface="+mj-cs"/>
              </a:rPr>
              <a:t>ANTES </a:t>
            </a:r>
            <a:r>
              <a:rPr lang="es-ES_tradnl" sz="4000" i="1" dirty="0">
                <a:solidFill>
                  <a:srgbClr val="0000FF"/>
                </a:solidFill>
                <a:latin typeface="Arial Rounded MT Bold" pitchFamily="34" charset="0"/>
                <a:ea typeface="+mj-ea"/>
                <a:cs typeface="+mj-cs"/>
              </a:rPr>
              <a:t>DE</a:t>
            </a:r>
            <a:r>
              <a:rPr lang="es-ES_tradnl" sz="4000" i="1" dirty="0">
                <a:latin typeface="Arial Rounded MT Bold" pitchFamily="34" charset="0"/>
                <a:ea typeface="+mj-ea"/>
                <a:cs typeface="+mj-cs"/>
              </a:rPr>
              <a:t> la celebración </a:t>
            </a:r>
            <a:endParaRPr lang="es-ES_tradnl" sz="4000" i="1" dirty="0" smtClean="0">
              <a:latin typeface="Arial Rounded MT Bold" pitchFamily="34" charset="0"/>
              <a:ea typeface="+mj-ea"/>
              <a:cs typeface="+mj-cs"/>
            </a:endParaRPr>
          </a:p>
          <a:p>
            <a:pPr marL="0" indent="0" algn="ctr" hangingPunct="0">
              <a:buNone/>
            </a:pPr>
            <a:r>
              <a:rPr lang="es-ES_tradnl" sz="4000" i="1" dirty="0" smtClean="0">
                <a:latin typeface="Arial Rounded MT Bold" pitchFamily="34" charset="0"/>
                <a:ea typeface="+mj-ea"/>
                <a:cs typeface="+mj-cs"/>
              </a:rPr>
              <a:t>para </a:t>
            </a:r>
            <a:r>
              <a:rPr lang="es-ES_tradnl" sz="4000" i="1" dirty="0">
                <a:latin typeface="Arial Rounded MT Bold" pitchFamily="34" charset="0"/>
                <a:ea typeface="+mj-ea"/>
                <a:cs typeface="+mj-cs"/>
              </a:rPr>
              <a:t>quienes son </a:t>
            </a:r>
            <a:r>
              <a:rPr lang="es-ES_tradnl" sz="4000" i="1" dirty="0" smtClean="0">
                <a:latin typeface="Arial Rounded MT Bold" pitchFamily="34" charset="0"/>
                <a:ea typeface="+mj-ea"/>
                <a:cs typeface="+mj-cs"/>
              </a:rPr>
              <a:t>monitores?</a:t>
            </a:r>
            <a:endParaRPr lang="es-MX" sz="4000" i="1" dirty="0">
              <a:latin typeface="Arial Rounded MT Bold" pitchFamily="34" charset="0"/>
              <a:ea typeface="+mj-ea"/>
              <a:cs typeface="+mj-cs"/>
            </a:endParaRPr>
          </a:p>
        </p:txBody>
      </p:sp>
      <p:pic>
        <p:nvPicPr>
          <p:cNvPr id="21506" name="Picture 2" descr="http://estudiosbiblicoscristianos.net/wp-content/uploads/2012/01/oracion-3.jpg?ef6f3c"/>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584" y="4614885"/>
            <a:ext cx="3585616" cy="20295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64490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S_tradnl" b="1" dirty="0" smtClean="0">
                <a:effectLst/>
              </a:rPr>
              <a:t>   AMBIENTACIÓN</a:t>
            </a:r>
            <a:r>
              <a:rPr lang="es-ES_tradnl" b="1" dirty="0">
                <a:effectLst/>
              </a:rPr>
              <a:t>: Conviene que </a:t>
            </a:r>
            <a:r>
              <a:rPr lang="es-ES_tradnl" b="1" dirty="0" smtClean="0">
                <a:effectLst/>
              </a:rPr>
              <a:t>Cristo</a:t>
            </a:r>
            <a:endParaRPr lang="es-MX" dirty="0"/>
          </a:p>
        </p:txBody>
      </p:sp>
      <p:sp>
        <p:nvSpPr>
          <p:cNvPr id="3" name="2 Marcador de contenido"/>
          <p:cNvSpPr>
            <a:spLocks noGrp="1"/>
          </p:cNvSpPr>
          <p:nvPr>
            <p:ph idx="1"/>
          </p:nvPr>
        </p:nvSpPr>
        <p:spPr/>
        <p:txBody>
          <a:bodyPr>
            <a:normAutofit/>
          </a:bodyPr>
          <a:lstStyle/>
          <a:p>
            <a:pPr marL="0" indent="0" hangingPunct="0">
              <a:buNone/>
            </a:pPr>
            <a:r>
              <a:rPr lang="es-ES_tradnl" b="1" dirty="0" smtClean="0"/>
              <a:t>    Conviene </a:t>
            </a:r>
            <a:r>
              <a:rPr lang="es-ES_tradnl" b="1" dirty="0"/>
              <a:t>que Cristo crezca, (3) más y más</a:t>
            </a:r>
            <a:endParaRPr lang="es-MX" dirty="0"/>
          </a:p>
          <a:p>
            <a:pPr marL="0" indent="0" hangingPunct="0">
              <a:buNone/>
            </a:pPr>
            <a:r>
              <a:rPr lang="es-ES_tradnl" b="1" dirty="0"/>
              <a:t>   </a:t>
            </a:r>
            <a:r>
              <a:rPr lang="es-ES_tradnl" b="1" dirty="0" smtClean="0"/>
              <a:t>        y </a:t>
            </a:r>
            <a:r>
              <a:rPr lang="es-ES_tradnl" b="1" dirty="0"/>
              <a:t>que disminuya yo ( 3) más y más.</a:t>
            </a:r>
            <a:endParaRPr lang="es-MX" dirty="0"/>
          </a:p>
          <a:p>
            <a:pPr marL="0" indent="0" hangingPunct="0">
              <a:buNone/>
            </a:pPr>
            <a:r>
              <a:rPr lang="es-ES_tradnl" b="1" dirty="0" smtClean="0"/>
              <a:t>    Conviene </a:t>
            </a:r>
            <a:r>
              <a:rPr lang="es-ES_tradnl" b="1" dirty="0"/>
              <a:t>que Cristo venza ( 3 ) más y más</a:t>
            </a:r>
            <a:endParaRPr lang="es-MX" dirty="0"/>
          </a:p>
          <a:p>
            <a:pPr marL="0" indent="0" hangingPunct="0">
              <a:buNone/>
            </a:pPr>
            <a:r>
              <a:rPr lang="es-ES_tradnl" b="1" dirty="0" smtClean="0"/>
              <a:t>       y </a:t>
            </a:r>
            <a:r>
              <a:rPr lang="es-ES_tradnl" b="1" dirty="0"/>
              <a:t>que expulse a Satanás ( 3 ) más y más.</a:t>
            </a:r>
            <a:endParaRPr lang="es-MX" dirty="0"/>
          </a:p>
          <a:p>
            <a:pPr marL="0" indent="0" hangingPunct="0">
              <a:buNone/>
            </a:pPr>
            <a:r>
              <a:rPr lang="es-ES_tradnl" b="1" dirty="0" smtClean="0"/>
              <a:t>    Conviene </a:t>
            </a:r>
            <a:r>
              <a:rPr lang="es-ES_tradnl" b="1" dirty="0"/>
              <a:t>que Cristo reine ( 3 ) más y más</a:t>
            </a:r>
            <a:endParaRPr lang="es-MX" dirty="0"/>
          </a:p>
          <a:p>
            <a:pPr marL="0" indent="0" hangingPunct="0">
              <a:buNone/>
            </a:pPr>
            <a:r>
              <a:rPr lang="es-ES_tradnl" b="1" dirty="0"/>
              <a:t>    </a:t>
            </a:r>
            <a:r>
              <a:rPr lang="es-ES_tradnl" b="1" dirty="0" smtClean="0"/>
              <a:t>      y </a:t>
            </a:r>
            <a:r>
              <a:rPr lang="es-ES_tradnl" b="1" dirty="0"/>
              <a:t>así tendremos paz ( 3 ) más y más.</a:t>
            </a:r>
            <a:endParaRPr lang="es-MX" dirty="0"/>
          </a:p>
          <a:p>
            <a:pPr marL="0" indent="0" hangingPunct="0">
              <a:buNone/>
            </a:pPr>
            <a:r>
              <a:rPr lang="es-ES_tradnl" b="1" dirty="0"/>
              <a:t>        </a:t>
            </a:r>
            <a:r>
              <a:rPr lang="es-ES_tradnl" b="1" dirty="0" smtClean="0"/>
              <a:t>            -</a:t>
            </a:r>
            <a:r>
              <a:rPr lang="es-ES_tradnl" b="1" dirty="0"/>
              <a:t>Crezca, venza y reine.</a:t>
            </a:r>
            <a:endParaRPr lang="es-MX" dirty="0"/>
          </a:p>
          <a:p>
            <a:endParaRPr lang="es-MX" dirty="0"/>
          </a:p>
        </p:txBody>
      </p:sp>
    </p:spTree>
    <p:extLst>
      <p:ext uri="{BB962C8B-B14F-4D97-AF65-F5344CB8AC3E}">
        <p14:creationId xmlns:p14="http://schemas.microsoft.com/office/powerpoint/2010/main" xmlns="" val="2557604045"/>
      </p:ext>
    </p:ext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t>LÍNEAS DE ACCIÓN PARA EL MONITOR ANTES DE LA CELEBRACIÓN LITÚRGICA.</a:t>
            </a:r>
            <a:r>
              <a:rPr lang="es-MX" dirty="0"/>
              <a:t/>
            </a:r>
            <a:br>
              <a:rPr lang="es-MX" dirty="0"/>
            </a:br>
            <a:endParaRPr lang="es-MX" dirty="0"/>
          </a:p>
        </p:txBody>
      </p:sp>
      <p:sp>
        <p:nvSpPr>
          <p:cNvPr id="3" name="2 Marcador de contenido"/>
          <p:cNvSpPr>
            <a:spLocks noGrp="1"/>
          </p:cNvSpPr>
          <p:nvPr>
            <p:ph idx="1"/>
          </p:nvPr>
        </p:nvSpPr>
        <p:spPr>
          <a:xfrm>
            <a:off x="304800" y="1554162"/>
            <a:ext cx="5203304" cy="4525963"/>
          </a:xfrm>
        </p:spPr>
        <p:txBody>
          <a:bodyPr>
            <a:normAutofit fontScale="85000" lnSpcReduction="20000"/>
          </a:bodyPr>
          <a:lstStyle/>
          <a:p>
            <a:pPr marL="0" indent="0" hangingPunct="0">
              <a:buNone/>
            </a:pPr>
            <a:r>
              <a:rPr lang="es-ES_tradnl" dirty="0" smtClean="0"/>
              <a:t>El </a:t>
            </a:r>
            <a:r>
              <a:rPr lang="es-ES_tradnl" dirty="0"/>
              <a:t>“monitor”, ha de familiarizarse con la Liturgia. Conocer el sentido de lo que sucede evitará que digan frases equivocadas como: “nos ponemos de pie para recibir al padre Fulano” (no por él sino por Cristo nos ponemos de pie al inicio de la celebración); o “de pie para cantar el Aleluya” (no nos levantamos para cantar el Aleluya, sino porque  se va a proclamar el Evangelio). </a:t>
            </a:r>
            <a:endParaRPr lang="es-MX" dirty="0"/>
          </a:p>
        </p:txBody>
      </p:sp>
      <p:pic>
        <p:nvPicPr>
          <p:cNvPr id="6" name="Picture 3" descr="E:\IMAGENES RELIGIOSA\IMAGENES CATOLICAS (7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67375" y="1484784"/>
            <a:ext cx="3153098" cy="38884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8346737"/>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4" name="3 Rectángulo"/>
          <p:cNvSpPr/>
          <p:nvPr/>
        </p:nvSpPr>
        <p:spPr>
          <a:xfrm>
            <a:off x="395536" y="1916832"/>
            <a:ext cx="4572000" cy="3970318"/>
          </a:xfrm>
          <a:prstGeom prst="rect">
            <a:avLst/>
          </a:prstGeom>
        </p:spPr>
        <p:txBody>
          <a:bodyPr>
            <a:spAutoFit/>
          </a:bodyPr>
          <a:lstStyle/>
          <a:p>
            <a:r>
              <a:rPr lang="es-ES_tradnl" sz="2800" dirty="0"/>
              <a:t>En la medida en que tú conozcan más, disfrutarás más la celebración y ayudarás mejor a que otros la disfruten también. Mencionamos algunos elementos que debe practicar el monitor antes de ejercer su ministerio: </a:t>
            </a:r>
            <a:endParaRPr lang="es-MX" sz="2800" dirty="0"/>
          </a:p>
        </p:txBody>
      </p:sp>
      <p:pic>
        <p:nvPicPr>
          <p:cNvPr id="5122" name="Picture 2" descr="E:\IMAGENES RELIGIOSA\IMAGENES CATOLICAS (109).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967536" y="1902143"/>
            <a:ext cx="3996952" cy="34710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0274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iles.dobh.info/public/panamaora.com/2009/01/5638262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810151" flipH="1">
            <a:off x="6403285" y="4228383"/>
            <a:ext cx="2484940" cy="2181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http://sp7.fotologs.net/photo/7/19/37/angie_86/1180306281_f.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888956">
            <a:off x="5597525" y="623888"/>
            <a:ext cx="3205163" cy="280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Marcador de contenido"/>
          <p:cNvSpPr>
            <a:spLocks noGrp="1"/>
          </p:cNvSpPr>
          <p:nvPr>
            <p:ph idx="1"/>
          </p:nvPr>
        </p:nvSpPr>
        <p:spPr>
          <a:xfrm>
            <a:off x="323528" y="1268760"/>
            <a:ext cx="5194920" cy="3096344"/>
          </a:xfrm>
        </p:spPr>
        <p:txBody>
          <a:bodyPr>
            <a:noAutofit/>
          </a:bodyPr>
          <a:lstStyle/>
          <a:p>
            <a:pPr marL="457200" lvl="0" indent="-457200" hangingPunct="0">
              <a:buAutoNum type="arabicPeriod"/>
            </a:pPr>
            <a:endParaRPr lang="es-ES_tradnl" sz="2400" i="1" dirty="0" smtClean="0">
              <a:solidFill>
                <a:schemeClr val="tx1"/>
              </a:solidFill>
              <a:latin typeface="Arial Rounded MT Bold" pitchFamily="34" charset="0"/>
              <a:ea typeface="+mj-ea"/>
              <a:cs typeface="+mj-cs"/>
            </a:endParaRPr>
          </a:p>
          <a:p>
            <a:pPr marL="457200" lvl="0" indent="-457200" hangingPunct="0">
              <a:buAutoNum type="arabicPeriod"/>
            </a:pPr>
            <a:r>
              <a:rPr lang="es-ES_tradnl" sz="2400" i="1" dirty="0" smtClean="0">
                <a:solidFill>
                  <a:schemeClr val="tx1"/>
                </a:solidFill>
                <a:latin typeface="Arial Rounded MT Bold" pitchFamily="34" charset="0"/>
                <a:ea typeface="+mj-ea"/>
                <a:cs typeface="+mj-cs"/>
              </a:rPr>
              <a:t>QUE </a:t>
            </a:r>
            <a:r>
              <a:rPr lang="es-ES_tradnl" sz="2400" i="1" dirty="0">
                <a:solidFill>
                  <a:schemeClr val="tx1"/>
                </a:solidFill>
                <a:latin typeface="Arial Rounded MT Bold" pitchFamily="34" charset="0"/>
                <a:ea typeface="+mj-ea"/>
                <a:cs typeface="+mj-cs"/>
              </a:rPr>
              <a:t>SEA </a:t>
            </a:r>
            <a:r>
              <a:rPr lang="es-ES_tradnl" sz="2400" i="1" dirty="0" smtClean="0">
                <a:solidFill>
                  <a:schemeClr val="tx1"/>
                </a:solidFill>
                <a:latin typeface="Arial Rounded MT Bold" pitchFamily="34" charset="0"/>
                <a:ea typeface="+mj-ea"/>
                <a:cs typeface="+mj-cs"/>
              </a:rPr>
              <a:t>UNA PERSONA </a:t>
            </a:r>
            <a:r>
              <a:rPr lang="es-ES_tradnl" sz="2400" i="1" dirty="0">
                <a:solidFill>
                  <a:schemeClr val="tx1"/>
                </a:solidFill>
                <a:latin typeface="Arial Rounded MT Bold" pitchFamily="34" charset="0"/>
                <a:ea typeface="+mj-ea"/>
                <a:cs typeface="+mj-cs"/>
              </a:rPr>
              <a:t>QUE SE </a:t>
            </a:r>
            <a:r>
              <a:rPr lang="es-ES_tradnl" sz="2400" i="1" dirty="0" smtClean="0">
                <a:solidFill>
                  <a:schemeClr val="tx1"/>
                </a:solidFill>
                <a:latin typeface="Arial Rounded MT Bold" pitchFamily="34" charset="0"/>
                <a:ea typeface="+mj-ea"/>
                <a:cs typeface="+mj-cs"/>
              </a:rPr>
              <a:t>PONE </a:t>
            </a:r>
            <a:r>
              <a:rPr lang="es-ES_tradnl" sz="2400" i="1" dirty="0">
                <a:solidFill>
                  <a:schemeClr val="tx1"/>
                </a:solidFill>
                <a:latin typeface="Arial Rounded MT Bold" pitchFamily="34" charset="0"/>
                <a:ea typeface="+mj-ea"/>
                <a:cs typeface="+mj-cs"/>
              </a:rPr>
              <a:t>A </a:t>
            </a:r>
            <a:r>
              <a:rPr lang="es-ES_tradnl" sz="2400" i="1" dirty="0" smtClean="0">
                <a:solidFill>
                  <a:schemeClr val="tx1"/>
                </a:solidFill>
                <a:latin typeface="Arial Rounded MT Bold" pitchFamily="34" charset="0"/>
                <a:ea typeface="+mj-ea"/>
                <a:cs typeface="+mj-cs"/>
              </a:rPr>
              <a:t>DISPOSICIÓN </a:t>
            </a:r>
            <a:r>
              <a:rPr lang="es-ES_tradnl" sz="2400" i="1" dirty="0">
                <a:solidFill>
                  <a:schemeClr val="tx1"/>
                </a:solidFill>
                <a:latin typeface="Arial Rounded MT Bold" pitchFamily="34" charset="0"/>
                <a:ea typeface="+mj-ea"/>
                <a:cs typeface="+mj-cs"/>
              </a:rPr>
              <a:t>DEL DON DE DIOS</a:t>
            </a:r>
            <a:r>
              <a:rPr lang="es-ES_tradnl" sz="2400" i="1" dirty="0" smtClean="0">
                <a:solidFill>
                  <a:schemeClr val="tx1"/>
                </a:solidFill>
                <a:latin typeface="Arial Rounded MT Bold" pitchFamily="34" charset="0"/>
                <a:ea typeface="+mj-ea"/>
                <a:cs typeface="+mj-cs"/>
              </a:rPr>
              <a:t>.</a:t>
            </a:r>
          </a:p>
          <a:p>
            <a:pPr marL="457200" lvl="0" indent="-457200" hangingPunct="0">
              <a:buAutoNum type="arabicPeriod"/>
            </a:pPr>
            <a:endParaRPr lang="es-ES_tradnl" sz="2400" i="1" dirty="0">
              <a:solidFill>
                <a:schemeClr val="tx1"/>
              </a:solidFill>
              <a:latin typeface="Arial Rounded MT Bold" pitchFamily="34" charset="0"/>
              <a:ea typeface="+mj-ea"/>
              <a:cs typeface="+mj-cs"/>
            </a:endParaRPr>
          </a:p>
          <a:p>
            <a:pPr marL="0" lvl="0" indent="0" hangingPunct="0">
              <a:buNone/>
            </a:pPr>
            <a:r>
              <a:rPr lang="es-ES_tradnl" sz="2400" b="1" dirty="0" smtClean="0"/>
              <a:t>ENCOMENDARSE </a:t>
            </a:r>
            <a:r>
              <a:rPr lang="es-ES_tradnl" sz="2400" b="1" dirty="0"/>
              <a:t>A DIOS</a:t>
            </a:r>
            <a:r>
              <a:rPr lang="es-ES_tradnl" sz="2400" dirty="0"/>
              <a:t>. </a:t>
            </a:r>
            <a:endParaRPr lang="es-ES_tradnl" sz="2400" dirty="0" smtClean="0"/>
          </a:p>
          <a:p>
            <a:pPr marL="0" lvl="0" indent="0" hangingPunct="0">
              <a:buNone/>
            </a:pPr>
            <a:r>
              <a:rPr lang="es-ES_tradnl" sz="2400" dirty="0" smtClean="0"/>
              <a:t>Pide </a:t>
            </a:r>
            <a:r>
              <a:rPr lang="es-ES_tradnl" sz="2400" dirty="0"/>
              <a:t>al Espíritu Santo paz y elocuencia. Cabe insistir en este punto debes pedir muy en especial paz y elocuencia para ser instrumento y no obstáculo de lo que el Señor quiere hacer en cada corazón  a través de lo que te toque leer.</a:t>
            </a:r>
            <a:endParaRPr lang="es-MX" sz="2400" i="1" dirty="0">
              <a:solidFill>
                <a:schemeClr val="tx1"/>
              </a:solidFill>
              <a:latin typeface="Arial Rounded MT Bold" pitchFamily="34" charset="0"/>
              <a:ea typeface="+mj-ea"/>
              <a:cs typeface="+mj-cs"/>
            </a:endParaRPr>
          </a:p>
          <a:p>
            <a:pPr marL="457200" indent="-457200" hangingPunct="0">
              <a:buFont typeface="+mj-lt"/>
              <a:buAutoNum type="arabicPeriod"/>
            </a:pPr>
            <a:endParaRPr lang="es-MX" sz="2400" i="1" dirty="0">
              <a:solidFill>
                <a:schemeClr val="tx1"/>
              </a:solidFill>
              <a:latin typeface="Arial Rounded MT Bold" pitchFamily="34" charset="0"/>
              <a:ea typeface="+mj-ea"/>
              <a:cs typeface="+mj-cs"/>
            </a:endParaRPr>
          </a:p>
        </p:txBody>
      </p:sp>
      <p:sp>
        <p:nvSpPr>
          <p:cNvPr id="4" name="3 CuadroTexto"/>
          <p:cNvSpPr txBox="1"/>
          <p:nvPr/>
        </p:nvSpPr>
        <p:spPr>
          <a:xfrm>
            <a:off x="611560" y="378306"/>
            <a:ext cx="7488832" cy="707886"/>
          </a:xfrm>
          <a:prstGeom prst="rect">
            <a:avLst/>
          </a:prstGeom>
          <a:noFill/>
        </p:spPr>
        <p:txBody>
          <a:bodyPr wrap="square" rtlCol="0">
            <a:spAutoFit/>
          </a:bodyPr>
          <a:lstStyle/>
          <a:p>
            <a:r>
              <a:rPr lang="es-MX" sz="4000" i="1" dirty="0" smtClean="0">
                <a:latin typeface="Arial Rounded MT Bold" pitchFamily="34" charset="0"/>
              </a:rPr>
              <a:t>SE REQUIERE:</a:t>
            </a:r>
            <a:endParaRPr lang="es-MX" sz="4000" i="1" dirty="0">
              <a:latin typeface="Arial Rounded MT Bold" pitchFamily="34" charset="0"/>
            </a:endParaRPr>
          </a:p>
        </p:txBody>
      </p:sp>
    </p:spTree>
    <p:extLst>
      <p:ext uri="{BB962C8B-B14F-4D97-AF65-F5344CB8AC3E}">
        <p14:creationId xmlns:p14="http://schemas.microsoft.com/office/powerpoint/2010/main" xmlns="" val="138764383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hangingPunct="0"/>
            <a:r>
              <a:rPr lang="es-ES_tradnl" i="1" dirty="0" smtClean="0">
                <a:latin typeface="Arial Rounded MT Bold" pitchFamily="34" charset="0"/>
              </a:rPr>
              <a:t>2</a:t>
            </a:r>
            <a:br>
              <a:rPr lang="es-ES_tradnl" i="1" dirty="0" smtClean="0">
                <a:latin typeface="Arial Rounded MT Bold" pitchFamily="34" charset="0"/>
              </a:rPr>
            </a:br>
            <a:r>
              <a:rPr lang="es-ES_tradnl" i="1" dirty="0" smtClean="0">
                <a:latin typeface="Arial Rounded MT Bold" pitchFamily="34" charset="0"/>
              </a:rPr>
              <a:t>QUE HAGAS TODO POR AMOR A DIOS. </a:t>
            </a:r>
            <a:endParaRPr lang="es-ES_tradnl" i="1" dirty="0">
              <a:latin typeface="Arial Rounded MT Bold" pitchFamily="34" charset="0"/>
            </a:endParaRPr>
          </a:p>
        </p:txBody>
      </p:sp>
      <p:sp>
        <p:nvSpPr>
          <p:cNvPr id="3" name="2 Marcador de contenido"/>
          <p:cNvSpPr>
            <a:spLocks noGrp="1"/>
          </p:cNvSpPr>
          <p:nvPr>
            <p:ph idx="1"/>
          </p:nvPr>
        </p:nvSpPr>
        <p:spPr>
          <a:xfrm>
            <a:off x="304800" y="1209923"/>
            <a:ext cx="5491336" cy="4955381"/>
          </a:xfrm>
        </p:spPr>
        <p:txBody>
          <a:bodyPr>
            <a:normAutofit fontScale="70000" lnSpcReduction="20000"/>
          </a:bodyPr>
          <a:lstStyle/>
          <a:p>
            <a:endParaRPr lang="es-MX" dirty="0" smtClean="0"/>
          </a:p>
          <a:p>
            <a:endParaRPr lang="es-ES_tradnl" dirty="0" smtClean="0"/>
          </a:p>
          <a:p>
            <a:endParaRPr lang="es-ES_tradnl" dirty="0"/>
          </a:p>
          <a:p>
            <a:r>
              <a:rPr lang="es-ES_tradnl" dirty="0" smtClean="0"/>
              <a:t>Hacer </a:t>
            </a:r>
            <a:r>
              <a:rPr lang="es-ES_tradnl" dirty="0"/>
              <a:t>las cosas por amor a Dios te dará </a:t>
            </a:r>
            <a:endParaRPr lang="es-ES_tradnl" dirty="0" smtClean="0"/>
          </a:p>
          <a:p>
            <a:r>
              <a:rPr lang="es-ES_tradnl" dirty="0" smtClean="0"/>
              <a:t>mucha </a:t>
            </a:r>
            <a:r>
              <a:rPr lang="es-ES_tradnl" dirty="0"/>
              <a:t>paz. La de no tener que </a:t>
            </a:r>
            <a:r>
              <a:rPr lang="es-ES_tradnl" dirty="0" smtClean="0"/>
              <a:t>preocuparte </a:t>
            </a:r>
            <a:r>
              <a:rPr lang="es-ES_tradnl" dirty="0"/>
              <a:t>por quedar bien o lucirte con nadie, sino saber que sirves a Aquel que es Misericordioso, conoce perfectamente tus limitaciones y no te juzgara mal si no lograste la perfección que anhelabas. No tienes que entrar en competencia con otros ni estar pendiente de sus juicios o críticas. Tú das lo mejor porque lo das para Dios, y sabes que Él aprecia tu empeño aun si los demás no lo hacen.</a:t>
            </a:r>
            <a:endParaRPr lang="es-MX" dirty="0"/>
          </a:p>
          <a:p>
            <a:endParaRPr lang="es-MX" dirty="0"/>
          </a:p>
          <a:p>
            <a:endParaRPr lang="es-MX" dirty="0"/>
          </a:p>
        </p:txBody>
      </p:sp>
      <p:pic>
        <p:nvPicPr>
          <p:cNvPr id="6146" name="Picture 2" descr="E:\IMAGENES RELIGIOSA\IMAGENES CATOLICAS (6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37231" y="2564904"/>
            <a:ext cx="2830177" cy="37657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658051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i="1" dirty="0" smtClean="0">
                <a:latin typeface="Arial Rounded MT Bold" pitchFamily="34" charset="0"/>
              </a:rPr>
              <a:t>3.  LLEGAR A TIEMPO</a:t>
            </a:r>
            <a:br>
              <a:rPr lang="es-ES_tradnl" i="1" dirty="0" smtClean="0">
                <a:latin typeface="Arial Rounded MT Bold" pitchFamily="34" charset="0"/>
              </a:rPr>
            </a:br>
            <a:endParaRPr lang="es-MX" dirty="0"/>
          </a:p>
        </p:txBody>
      </p:sp>
      <p:sp>
        <p:nvSpPr>
          <p:cNvPr id="3" name="2 Marcador de contenido"/>
          <p:cNvSpPr>
            <a:spLocks noGrp="1"/>
          </p:cNvSpPr>
          <p:nvPr>
            <p:ph idx="1"/>
          </p:nvPr>
        </p:nvSpPr>
        <p:spPr>
          <a:xfrm>
            <a:off x="304800" y="1554162"/>
            <a:ext cx="4987280" cy="4525963"/>
          </a:xfrm>
        </p:spPr>
        <p:txBody>
          <a:bodyPr>
            <a:normAutofit lnSpcReduction="10000"/>
          </a:bodyPr>
          <a:lstStyle/>
          <a:p>
            <a:endParaRPr lang="es-MX" dirty="0" smtClean="0"/>
          </a:p>
          <a:p>
            <a:pPr marL="342900" lvl="1" indent="-342900">
              <a:buFont typeface="Wingdings 2"/>
              <a:buChar char=""/>
            </a:pPr>
            <a:endParaRPr lang="es-ES_tradnl" dirty="0" smtClean="0"/>
          </a:p>
          <a:p>
            <a:pPr marL="342900" lvl="1" indent="-342900">
              <a:buFont typeface="Wingdings 2"/>
              <a:buChar char=""/>
            </a:pPr>
            <a:r>
              <a:rPr lang="es-ES_tradnl" dirty="0" smtClean="0"/>
              <a:t>Ir </a:t>
            </a:r>
            <a:r>
              <a:rPr lang="es-ES_tradnl" dirty="0"/>
              <a:t>a Misa no significa entrar a un edificio lleno de gente a decir: “presente” para que Dios no se enoje contigo. Es, en primer lugar, aceptar una invitación personal que Él te hace a ti, acudir a encontrarte con Él. </a:t>
            </a:r>
            <a:endParaRPr lang="es-MX" sz="1600" dirty="0"/>
          </a:p>
          <a:p>
            <a:endParaRPr lang="es-MX" dirty="0"/>
          </a:p>
          <a:p>
            <a:endParaRPr lang="es-MX" dirty="0"/>
          </a:p>
        </p:txBody>
      </p:sp>
      <p:pic>
        <p:nvPicPr>
          <p:cNvPr id="8194" name="Picture 2" descr="E:\IMAGENES RELIGIOSA\IMAGENES CATOLICAS (12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64088" y="2420888"/>
            <a:ext cx="3600400" cy="3168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8511096"/>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304800" y="1554163"/>
            <a:ext cx="6283424" cy="4179094"/>
          </a:xfrm>
        </p:spPr>
        <p:txBody>
          <a:bodyPr/>
          <a:lstStyle/>
          <a:p>
            <a:endParaRPr lang="es-MX" dirty="0" smtClean="0"/>
          </a:p>
          <a:p>
            <a:pPr marL="0" indent="0">
              <a:buNone/>
            </a:pPr>
            <a:r>
              <a:rPr lang="es-ES_tradnl" dirty="0" smtClean="0"/>
              <a:t>Porque </a:t>
            </a:r>
            <a:r>
              <a:rPr lang="es-ES_tradnl" dirty="0"/>
              <a:t>si deseas prestar un servicio de manera ordinaria, necesita prepararte para ello y el padre te puede indicar cómo, dónde, etc. </a:t>
            </a:r>
            <a:endParaRPr lang="es-MX" dirty="0"/>
          </a:p>
        </p:txBody>
      </p:sp>
      <p:sp>
        <p:nvSpPr>
          <p:cNvPr id="4" name="3 Rectángulo"/>
          <p:cNvSpPr/>
          <p:nvPr/>
        </p:nvSpPr>
        <p:spPr>
          <a:xfrm>
            <a:off x="179512" y="1484784"/>
            <a:ext cx="5766643" cy="523220"/>
          </a:xfrm>
          <a:prstGeom prst="rect">
            <a:avLst/>
          </a:prstGeom>
        </p:spPr>
        <p:txBody>
          <a:bodyPr wrap="none">
            <a:spAutoFit/>
          </a:bodyPr>
          <a:lstStyle/>
          <a:p>
            <a:pPr hangingPunct="0"/>
            <a:r>
              <a:rPr lang="es-ES_tradnl" sz="2800" i="1" dirty="0" smtClean="0">
                <a:latin typeface="Arial Rounded MT Bold" pitchFamily="34" charset="0"/>
              </a:rPr>
              <a:t>4.  </a:t>
            </a:r>
            <a:r>
              <a:rPr lang="es-ES_tradnl" sz="2800" i="1" dirty="0">
                <a:latin typeface="Arial Rounded MT Bold" pitchFamily="34" charset="0"/>
              </a:rPr>
              <a:t>CONSULTAR A SU PARROCO</a:t>
            </a:r>
            <a:endParaRPr lang="es-MX" sz="2800" dirty="0"/>
          </a:p>
        </p:txBody>
      </p:sp>
      <p:pic>
        <p:nvPicPr>
          <p:cNvPr id="7170" name="Picture 2" descr="E:\IMAGENES RELIGIOSA\IMAGENES CATOLICAS (14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28183" y="4797152"/>
            <a:ext cx="2619375" cy="1743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654621"/>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216628"/>
            <a:ext cx="8712968" cy="5596748"/>
          </a:xfrm>
        </p:spPr>
        <p:txBody>
          <a:bodyPr>
            <a:noAutofit/>
          </a:bodyPr>
          <a:lstStyle/>
          <a:p>
            <a:pPr marL="0" lvl="0" indent="0">
              <a:buNone/>
            </a:pPr>
            <a:r>
              <a:rPr lang="es-ES_tradnl" sz="2400" b="1" i="1" dirty="0" smtClean="0">
                <a:latin typeface="Arial Rounded MT Bold" pitchFamily="34" charset="0"/>
              </a:rPr>
              <a:t>5.- PRACTICA </a:t>
            </a:r>
            <a:r>
              <a:rPr lang="es-ES_tradnl" sz="2400" b="1" i="1" dirty="0">
                <a:latin typeface="Arial Rounded MT Bold" pitchFamily="34" charset="0"/>
              </a:rPr>
              <a:t>LAS </a:t>
            </a:r>
            <a:r>
              <a:rPr lang="es-ES_tradnl" sz="2400" b="1" i="1" dirty="0" smtClean="0">
                <a:latin typeface="Arial Rounded MT Bold" pitchFamily="34" charset="0"/>
              </a:rPr>
              <a:t>4D: </a:t>
            </a:r>
          </a:p>
          <a:p>
            <a:pPr marL="538163" lvl="0" indent="0">
              <a:buNone/>
            </a:pPr>
            <a:r>
              <a:rPr lang="es-ES_tradnl" sz="2400" b="1" i="1" dirty="0" smtClean="0">
                <a:latin typeface="Arial Rounded MT Bold" pitchFamily="34" charset="0"/>
              </a:rPr>
              <a:t>DECORO</a:t>
            </a:r>
            <a:r>
              <a:rPr lang="es-ES_tradnl" sz="2400" b="1" i="1" dirty="0">
                <a:latin typeface="Arial Rounded MT Bold" pitchFamily="34" charset="0"/>
              </a:rPr>
              <a:t>,</a:t>
            </a:r>
            <a:r>
              <a:rPr lang="es-ES_tradnl" sz="2400" i="1" dirty="0">
                <a:latin typeface="Arial Rounded MT Bold" pitchFamily="34" charset="0"/>
              </a:rPr>
              <a:t> </a:t>
            </a:r>
            <a:r>
              <a:rPr lang="es-ES_tradnl" sz="2400" i="1" dirty="0" smtClean="0">
                <a:latin typeface="Arial Rounded MT Bold" pitchFamily="34" charset="0"/>
              </a:rPr>
              <a:t> </a:t>
            </a:r>
            <a:r>
              <a:rPr lang="es-ES_tradnl" sz="2400" b="1" i="1" dirty="0" smtClean="0">
                <a:latin typeface="Arial Rounded MT Bold" pitchFamily="34" charset="0"/>
              </a:rPr>
              <a:t>DISCRECION, </a:t>
            </a:r>
          </a:p>
          <a:p>
            <a:pPr marL="538163" lvl="0" indent="0">
              <a:buNone/>
            </a:pPr>
            <a:r>
              <a:rPr lang="es-ES_tradnl" sz="2400" b="1" i="1" dirty="0" smtClean="0">
                <a:latin typeface="Arial Rounded MT Bold" pitchFamily="34" charset="0"/>
              </a:rPr>
              <a:t>DESAPEGO, Y DILIGENCIA</a:t>
            </a:r>
            <a:r>
              <a:rPr lang="es-ES_tradnl" sz="2400" i="1" dirty="0" smtClean="0">
                <a:latin typeface="Arial Rounded MT Bold" pitchFamily="34" charset="0"/>
              </a:rPr>
              <a:t>.</a:t>
            </a:r>
          </a:p>
          <a:p>
            <a:pPr marL="538163" lvl="0" indent="0">
              <a:buNone/>
            </a:pPr>
            <a:r>
              <a:rPr lang="es-ES_tradnl" sz="2400" i="1" dirty="0" smtClean="0">
                <a:latin typeface="Arial Rounded MT Bold" pitchFamily="34" charset="0"/>
              </a:rPr>
              <a:t>. </a:t>
            </a:r>
          </a:p>
          <a:p>
            <a:pPr marL="538163" lvl="0" indent="0">
              <a:buNone/>
            </a:pPr>
            <a:endParaRPr lang="es-ES_tradnl" sz="2400" b="1" i="1" dirty="0">
              <a:latin typeface="Arial Rounded MT Bold" pitchFamily="34" charset="0"/>
            </a:endParaRPr>
          </a:p>
        </p:txBody>
      </p:sp>
      <p:sp>
        <p:nvSpPr>
          <p:cNvPr id="4" name="3 CuadroTexto"/>
          <p:cNvSpPr txBox="1"/>
          <p:nvPr/>
        </p:nvSpPr>
        <p:spPr>
          <a:xfrm>
            <a:off x="467544" y="364726"/>
            <a:ext cx="7488832" cy="707886"/>
          </a:xfrm>
          <a:prstGeom prst="rect">
            <a:avLst/>
          </a:prstGeom>
          <a:noFill/>
        </p:spPr>
        <p:txBody>
          <a:bodyPr wrap="square" rtlCol="0">
            <a:spAutoFit/>
          </a:bodyPr>
          <a:lstStyle/>
          <a:p>
            <a:r>
              <a:rPr lang="es-MX" sz="4000" i="1" dirty="0" smtClean="0">
                <a:latin typeface="Arial Rounded MT Bold" pitchFamily="34" charset="0"/>
              </a:rPr>
              <a:t>SE REQUIERE:</a:t>
            </a:r>
            <a:endParaRPr lang="es-MX" sz="4000" i="1" dirty="0">
              <a:latin typeface="Arial Rounded MT Bold"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03212" y="3428651"/>
            <a:ext cx="5340788" cy="3429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046380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304800" y="1268760"/>
            <a:ext cx="6355432" cy="4811365"/>
          </a:xfrm>
        </p:spPr>
        <p:txBody>
          <a:bodyPr>
            <a:normAutofit fontScale="70000" lnSpcReduction="20000"/>
          </a:bodyPr>
          <a:lstStyle/>
          <a:p>
            <a:r>
              <a:rPr lang="es-MX" b="1" i="1" dirty="0" smtClean="0">
                <a:latin typeface="Arial Rounded MT Bold" pitchFamily="34" charset="0"/>
              </a:rPr>
              <a:t> </a:t>
            </a:r>
            <a:r>
              <a:rPr lang="es-MX" sz="4100" b="1" i="1" dirty="0" smtClean="0">
                <a:latin typeface="Arial Rounded MT Bold" pitchFamily="34" charset="0"/>
              </a:rPr>
              <a:t>DECORO: </a:t>
            </a:r>
          </a:p>
          <a:p>
            <a:pPr marL="0" indent="0">
              <a:buNone/>
            </a:pPr>
            <a:r>
              <a:rPr lang="es-MX" b="1" i="1" dirty="0" smtClean="0">
                <a:latin typeface="Arial Rounded MT Bold" pitchFamily="34" charset="0"/>
              </a:rPr>
              <a:t> </a:t>
            </a:r>
          </a:p>
          <a:p>
            <a:pPr marL="0" indent="0">
              <a:buNone/>
            </a:pPr>
            <a:r>
              <a:rPr lang="es-MX" b="1" i="1" dirty="0">
                <a:latin typeface="Arial Rounded MT Bold" pitchFamily="34" charset="0"/>
              </a:rPr>
              <a:t> </a:t>
            </a:r>
            <a:r>
              <a:rPr lang="es-MX" b="1" i="1" dirty="0" smtClean="0">
                <a:latin typeface="Arial Rounded MT Bold" pitchFamily="34" charset="0"/>
              </a:rPr>
              <a:t>  </a:t>
            </a:r>
            <a:r>
              <a:rPr lang="es-ES_tradnl" dirty="0" smtClean="0"/>
              <a:t>En </a:t>
            </a:r>
            <a:r>
              <a:rPr lang="es-ES_tradnl" dirty="0"/>
              <a:t>la Misa hay un cierto código de vestuario, sobre todo para quienes prestan su servicio, son blanco de las miradas de todos y deben dar una imagen sencilla y decorosa. Quien trae puesta ropa deportiva o muy escotada, untada, zancona, reveladora, chillona o demasiado llamativa no debe prestar ese día ningún servicio en Misa para no atraer la atención sobre sí ni escandalizar a nadie. Hay que tener siempre presente que somos responsables de lo que provocamos en otros con lo que vestimos. </a:t>
            </a:r>
            <a:endParaRPr lang="es-MX" b="1" i="1" dirty="0" smtClean="0">
              <a:latin typeface="Arial Rounded MT Bold" pitchFamily="34" charset="0"/>
            </a:endParaRPr>
          </a:p>
          <a:p>
            <a:pPr marL="0" indent="0">
              <a:buNone/>
            </a:pPr>
            <a:r>
              <a:rPr lang="es-MX" b="1" i="1" dirty="0">
                <a:latin typeface="Arial Rounded MT Bold" pitchFamily="34" charset="0"/>
              </a:rPr>
              <a:t> </a:t>
            </a:r>
            <a:r>
              <a:rPr lang="es-MX" b="1" i="1" dirty="0" smtClean="0">
                <a:latin typeface="Arial Rounded MT Bold" pitchFamily="34" charset="0"/>
              </a:rPr>
              <a:t>  </a:t>
            </a:r>
            <a:endParaRPr lang="es-MX" b="1" i="1" dirty="0">
              <a:latin typeface="Arial Rounded MT Bold" pitchFamily="34" charset="0"/>
            </a:endParaRPr>
          </a:p>
        </p:txBody>
      </p:sp>
      <p:pic>
        <p:nvPicPr>
          <p:cNvPr id="9218" name="Picture 2" descr="E:\IMAGENES RELIGIOSA\IMAGENES CATOLICAS (12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21773" y="4890864"/>
            <a:ext cx="4322227" cy="1904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151045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0" y="1215088"/>
            <a:ext cx="4896544" cy="5459437"/>
          </a:xfrm>
        </p:spPr>
        <p:txBody>
          <a:bodyPr>
            <a:normAutofit fontScale="85000" lnSpcReduction="20000"/>
          </a:bodyPr>
          <a:lstStyle/>
          <a:p>
            <a:r>
              <a:rPr lang="es-MX" b="1" i="1" dirty="0" smtClean="0">
                <a:latin typeface="Arial Rounded MT Bold" pitchFamily="34" charset="0"/>
              </a:rPr>
              <a:t>DISCRECIÓN: </a:t>
            </a:r>
          </a:p>
          <a:p>
            <a:pPr marL="0" indent="0">
              <a:buNone/>
            </a:pPr>
            <a:r>
              <a:rPr lang="es-ES_tradnl" dirty="0" smtClean="0"/>
              <a:t>    Porque </a:t>
            </a:r>
            <a:r>
              <a:rPr lang="es-ES_tradnl" dirty="0"/>
              <a:t>si quien le toca va de aquí para allá atravesándose frente al altar, trayendo y llevando algo, haciendo señas a alguno, etc. Atrae la atención sobre sí y distrae a todos de lo importante, es decir, de lo que sucede en ese momento en la celebración. Tú ten por norma la discreción. Haz lo estrictamente necesario para cumplir lo que se pide de ti sin distraer a otros. Que sea el Señor el que acapare toda la </a:t>
            </a:r>
            <a:r>
              <a:rPr lang="es-ES_tradnl" dirty="0" smtClean="0"/>
              <a:t>atención. </a:t>
            </a:r>
            <a:endParaRPr lang="es-MX" b="1" i="1" dirty="0">
              <a:latin typeface="Arial Rounded MT Bold" pitchFamily="34" charset="0"/>
            </a:endParaRPr>
          </a:p>
        </p:txBody>
      </p:sp>
      <p:pic>
        <p:nvPicPr>
          <p:cNvPr id="10242" name="Picture 2" descr="E:\IMAGENES RELIGIOSA\IMAGENES CATOLICAS (8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072" y="1204000"/>
            <a:ext cx="3717401" cy="47875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882225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304800" y="1554162"/>
            <a:ext cx="4771256" cy="4525963"/>
          </a:xfrm>
        </p:spPr>
        <p:txBody>
          <a:bodyPr>
            <a:normAutofit fontScale="92500"/>
          </a:bodyPr>
          <a:lstStyle/>
          <a:p>
            <a:r>
              <a:rPr lang="es-MX" b="1" i="1" dirty="0" smtClean="0">
                <a:latin typeface="Arial Rounded MT Bold" pitchFamily="34" charset="0"/>
              </a:rPr>
              <a:t>DESPEGO:  </a:t>
            </a:r>
          </a:p>
          <a:p>
            <a:pPr marL="0" indent="0">
              <a:buNone/>
            </a:pPr>
            <a:r>
              <a:rPr lang="es-ES_tradnl" dirty="0" smtClean="0"/>
              <a:t>   Nadie </a:t>
            </a:r>
            <a:r>
              <a:rPr lang="es-ES_tradnl" dirty="0"/>
              <a:t>debe apegarse tanto al servicio que presta que lo acapare y trate que nadie más pueda realizarlo. Ten siempre presente que lo importante es que se cumpla el servicio, no que lo realices tú. </a:t>
            </a:r>
            <a:endParaRPr lang="es-MX" b="1" i="1" dirty="0">
              <a:latin typeface="Arial Rounded MT Bold" pitchFamily="34" charset="0"/>
            </a:endParaRPr>
          </a:p>
        </p:txBody>
      </p:sp>
      <p:pic>
        <p:nvPicPr>
          <p:cNvPr id="11266" name="Picture 2" descr="E:\IMAGENES RELIGIOSA\IMAGENES CATOLICAS (13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08104" y="2132856"/>
            <a:ext cx="3312369" cy="38164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443743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smtClean="0">
                <a:effectLst/>
              </a:rPr>
              <a:t>   </a:t>
            </a:r>
            <a:r>
              <a:rPr lang="es-ES_tradnl" b="1" dirty="0">
                <a:effectLst/>
              </a:rPr>
              <a:t>ORACIÓN </a:t>
            </a:r>
            <a:r>
              <a:rPr lang="es-ES_tradnl" b="1" dirty="0" smtClean="0">
                <a:effectLst/>
              </a:rPr>
              <a:t>BÍBLICA  </a:t>
            </a:r>
            <a:r>
              <a:rPr lang="es-ES_tradnl" b="1" dirty="0" err="1" smtClean="0">
                <a:effectLst/>
              </a:rPr>
              <a:t>Jn</a:t>
            </a:r>
            <a:r>
              <a:rPr lang="es-ES_tradnl" b="1" dirty="0" smtClean="0">
                <a:effectLst/>
              </a:rPr>
              <a:t> </a:t>
            </a:r>
            <a:r>
              <a:rPr lang="es-ES_tradnl" b="1" dirty="0">
                <a:effectLst/>
              </a:rPr>
              <a:t>3, 28-30</a:t>
            </a:r>
            <a:endParaRPr lang="es-MX" dirty="0"/>
          </a:p>
        </p:txBody>
      </p:sp>
      <p:sp>
        <p:nvSpPr>
          <p:cNvPr id="3" name="2 Marcador de contenido"/>
          <p:cNvSpPr>
            <a:spLocks noGrp="1"/>
          </p:cNvSpPr>
          <p:nvPr>
            <p:ph idx="1"/>
          </p:nvPr>
        </p:nvSpPr>
        <p:spPr/>
        <p:txBody>
          <a:bodyPr/>
          <a:lstStyle/>
          <a:p>
            <a:pPr marL="0" indent="0" hangingPunct="0">
              <a:buNone/>
            </a:pPr>
            <a:r>
              <a:rPr lang="es-ES_tradnl" b="1" dirty="0"/>
              <a:t>28	Vosotros mismos me sois testigos de que dije: "Yo no soy el Cristo, sino que he sido enviado delante de él".</a:t>
            </a:r>
            <a:endParaRPr lang="es-MX" dirty="0"/>
          </a:p>
          <a:p>
            <a:pPr marL="0" indent="0" hangingPunct="0">
              <a:buNone/>
            </a:pPr>
            <a:r>
              <a:rPr lang="es-ES_tradnl" b="1" dirty="0"/>
              <a:t>29	El que tiene a la novia es el novio; pero el amigo del novio, el que asiste y le oye, se alegra mucho con la voz del novio. Esta es, pues, mi alegría, que ha alcanzado su plenitud.</a:t>
            </a:r>
            <a:endParaRPr lang="es-MX" dirty="0"/>
          </a:p>
          <a:p>
            <a:pPr marL="0" indent="0" hangingPunct="0">
              <a:buNone/>
            </a:pPr>
            <a:r>
              <a:rPr lang="es-ES_tradnl" b="1" dirty="0"/>
              <a:t>30	Es preciso que él crezca y que yo disminuya.</a:t>
            </a:r>
            <a:endParaRPr lang="es-MX" dirty="0"/>
          </a:p>
          <a:p>
            <a:endParaRPr lang="es-MX" dirty="0"/>
          </a:p>
        </p:txBody>
      </p:sp>
    </p:spTree>
    <p:extLst>
      <p:ext uri="{BB962C8B-B14F-4D97-AF65-F5344CB8AC3E}">
        <p14:creationId xmlns:p14="http://schemas.microsoft.com/office/powerpoint/2010/main" xmlns="" val="285399666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283968" y="1554162"/>
            <a:ext cx="4707632" cy="4525963"/>
          </a:xfrm>
        </p:spPr>
        <p:txBody>
          <a:bodyPr>
            <a:normAutofit fontScale="70000" lnSpcReduction="20000"/>
          </a:bodyPr>
          <a:lstStyle/>
          <a:p>
            <a:r>
              <a:rPr lang="es-MX" b="1" i="1" dirty="0" smtClean="0">
                <a:latin typeface="Arial Rounded MT Bold" pitchFamily="34" charset="0"/>
              </a:rPr>
              <a:t>DILIGENCIA:  </a:t>
            </a:r>
          </a:p>
          <a:p>
            <a:pPr marL="0" indent="0">
              <a:buNone/>
            </a:pPr>
            <a:r>
              <a:rPr lang="es-ES_tradnl" dirty="0" smtClean="0"/>
              <a:t>    Es </a:t>
            </a:r>
            <a:r>
              <a:rPr lang="es-ES_tradnl" dirty="0"/>
              <a:t>conveniente que no te conformes con dar un servicio “regular” (en el sentido de mediocre), sino que procúrese hacerlo lo mejor posible. Ello puede implicar asistir a sus reuniones de su equipo de liturgia para tener formación permanente, consultar buena biografía, ir a cursos, etc.… Recuerda que lo haces por Dios por lo cual vale la pena esforzarse por hacer las cosas lo mejor posible para Él. Pídele que te ayude y notarás la diferencia.</a:t>
            </a:r>
            <a:endParaRPr lang="es-MX" b="1" i="1" dirty="0">
              <a:latin typeface="Arial Rounded MT Bold" pitchFamily="34" charset="0"/>
            </a:endParaRPr>
          </a:p>
        </p:txBody>
      </p:sp>
      <p:pic>
        <p:nvPicPr>
          <p:cNvPr id="12290" name="Picture 2" descr="E:\IMAGENES RELIGIOSA\IMAGENES CATOLICAS (7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3" y="1844824"/>
            <a:ext cx="3787306" cy="2520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394612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484785"/>
            <a:ext cx="4248472" cy="1168297"/>
          </a:xfrm>
        </p:spPr>
        <p:txBody>
          <a:bodyPr>
            <a:normAutofit/>
          </a:bodyPr>
          <a:lstStyle/>
          <a:p>
            <a:pPr marL="719138" indent="-719138">
              <a:buNone/>
            </a:pPr>
            <a:r>
              <a:rPr lang="es-MX" sz="2800" i="1" dirty="0">
                <a:solidFill>
                  <a:schemeClr val="tx1"/>
                </a:solidFill>
                <a:latin typeface="Arial Rounded MT Bold" pitchFamily="34" charset="0"/>
              </a:rPr>
              <a:t>6</a:t>
            </a:r>
            <a:r>
              <a:rPr lang="es-MX" sz="2800" i="1" dirty="0" smtClean="0">
                <a:solidFill>
                  <a:schemeClr val="tx1"/>
                </a:solidFill>
                <a:latin typeface="Arial Rounded MT Bold" pitchFamily="34" charset="0"/>
              </a:rPr>
              <a:t>. </a:t>
            </a:r>
            <a:r>
              <a:rPr lang="es-ES_tradnl" sz="2800" i="1" dirty="0">
                <a:solidFill>
                  <a:schemeClr val="tx1"/>
                </a:solidFill>
                <a:latin typeface="Arial Rounded MT Bold" pitchFamily="34" charset="0"/>
              </a:rPr>
              <a:t>UNA ACTITUD DE </a:t>
            </a:r>
            <a:r>
              <a:rPr lang="es-ES_tradnl" sz="2800" i="1" dirty="0" smtClean="0">
                <a:solidFill>
                  <a:schemeClr val="tx1"/>
                </a:solidFill>
                <a:latin typeface="Arial Rounded MT Bold" pitchFamily="34" charset="0"/>
              </a:rPr>
              <a:t>ESCUCHA</a:t>
            </a:r>
          </a:p>
          <a:p>
            <a:pPr marL="719138" indent="-719138">
              <a:buNone/>
            </a:pPr>
            <a:endParaRPr lang="es-ES_tradnl" sz="2800" i="1" dirty="0">
              <a:solidFill>
                <a:schemeClr val="tx1"/>
              </a:solidFill>
              <a:latin typeface="Arial Rounded MT Bold" pitchFamily="34" charset="0"/>
            </a:endParaRPr>
          </a:p>
        </p:txBody>
      </p:sp>
      <p:sp>
        <p:nvSpPr>
          <p:cNvPr id="5" name="4 CuadroTexto"/>
          <p:cNvSpPr txBox="1"/>
          <p:nvPr/>
        </p:nvSpPr>
        <p:spPr>
          <a:xfrm>
            <a:off x="611560" y="378306"/>
            <a:ext cx="7488832" cy="707886"/>
          </a:xfrm>
          <a:prstGeom prst="rect">
            <a:avLst/>
          </a:prstGeom>
          <a:noFill/>
        </p:spPr>
        <p:txBody>
          <a:bodyPr wrap="square" rtlCol="0">
            <a:spAutoFit/>
          </a:bodyPr>
          <a:lstStyle/>
          <a:p>
            <a:r>
              <a:rPr lang="es-MX" sz="4000" i="1" dirty="0" smtClean="0">
                <a:latin typeface="Arial Rounded MT Bold" pitchFamily="34" charset="0"/>
              </a:rPr>
              <a:t>SE REQUIERE:</a:t>
            </a:r>
            <a:endParaRPr lang="es-MX" sz="4000" i="1" dirty="0">
              <a:latin typeface="Arial Rounded MT Bold"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8144" y="1268761"/>
            <a:ext cx="3100816" cy="2016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251520" y="2852936"/>
            <a:ext cx="5400600" cy="2585323"/>
          </a:xfrm>
          <a:prstGeom prst="rect">
            <a:avLst/>
          </a:prstGeom>
          <a:noFill/>
        </p:spPr>
        <p:txBody>
          <a:bodyPr wrap="square" rtlCol="0">
            <a:spAutoFit/>
          </a:bodyPr>
          <a:lstStyle/>
          <a:p>
            <a:r>
              <a:rPr lang="es-ES_tradnl" dirty="0" smtClean="0"/>
              <a:t>    Una </a:t>
            </a:r>
            <a:r>
              <a:rPr lang="es-ES_tradnl" dirty="0"/>
              <a:t>actitud fundamental, que hay que favorecer con todos los recursos de la pedagogía pastoral, es la de la escucha: una comunidad que escucha con fe y disponibilidad lo que Dios le dice. Es la actitud del joven Samuel, “habla, Señor, que tu siervo escucha”, y la de la joven María de Nazaret, “hágase en mí según tu Palabra”.</a:t>
            </a:r>
            <a:r>
              <a:rPr lang="es-ES_tradnl" b="1" dirty="0"/>
              <a:t> </a:t>
            </a:r>
            <a:r>
              <a:rPr lang="es-ES_tradnl" dirty="0"/>
              <a:t>Antes de “decir” nosotros la oración a Dios, nos ponemos en actitud de “escucha” con fe lo que él nos quiere decir. </a:t>
            </a:r>
            <a:endParaRPr lang="es-MX" dirty="0"/>
          </a:p>
        </p:txBody>
      </p:sp>
    </p:spTree>
    <p:extLst>
      <p:ext uri="{BB962C8B-B14F-4D97-AF65-F5344CB8AC3E}">
        <p14:creationId xmlns:p14="http://schemas.microsoft.com/office/powerpoint/2010/main" xmlns="" val="1674965203"/>
      </p:ext>
    </p:extLst>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34632" y="1268760"/>
            <a:ext cx="6067400" cy="4539134"/>
          </a:xfrm>
        </p:spPr>
        <p:txBody>
          <a:bodyPr>
            <a:normAutofit fontScale="70000" lnSpcReduction="20000"/>
          </a:bodyPr>
          <a:lstStyle/>
          <a:p>
            <a:endParaRPr lang="es-MX" dirty="0" smtClean="0"/>
          </a:p>
          <a:p>
            <a:pPr marL="342900" lvl="1" indent="-342900">
              <a:buFont typeface="Wingdings 2"/>
              <a:buChar char=""/>
            </a:pPr>
            <a:endParaRPr lang="es-ES_tradnl" dirty="0" smtClean="0"/>
          </a:p>
          <a:p>
            <a:pPr marL="342900" lvl="1" indent="-342900">
              <a:buFont typeface="Wingdings 2"/>
              <a:buChar char=""/>
            </a:pPr>
            <a:r>
              <a:rPr lang="es-ES_tradnl" dirty="0" smtClean="0"/>
              <a:t>Son </a:t>
            </a:r>
            <a:r>
              <a:rPr lang="es-ES_tradnl" dirty="0"/>
              <a:t>personas que van profundizando en su conocimiento y amor de la liturgia, son personas que, además de sus ocupaciones familiares sociales, no tienen reparo en gastar su tiempo en la preparación y revisión de las celebraciones, en sus reuniones de formación, en los ensayos de canto y, sobre todo en el momento mismo de las celebraciones, para lo que no pocas veces tienen que renunciar a otras posibles maneras de celebrar el domingo…Les damos las gracias, son admirables. Les animamos a que sigan con su dedicación, cada vez con más conocimiento y generosidad.</a:t>
            </a:r>
            <a:endParaRPr lang="es-MX" sz="1600" dirty="0"/>
          </a:p>
          <a:p>
            <a:endParaRPr lang="es-MX" dirty="0"/>
          </a:p>
        </p:txBody>
      </p:sp>
      <p:sp>
        <p:nvSpPr>
          <p:cNvPr id="4" name="3 Rectángulo"/>
          <p:cNvSpPr/>
          <p:nvPr/>
        </p:nvSpPr>
        <p:spPr>
          <a:xfrm>
            <a:off x="0" y="1186756"/>
            <a:ext cx="5942717" cy="523220"/>
          </a:xfrm>
          <a:prstGeom prst="rect">
            <a:avLst/>
          </a:prstGeom>
        </p:spPr>
        <p:txBody>
          <a:bodyPr wrap="none">
            <a:spAutoFit/>
          </a:bodyPr>
          <a:lstStyle/>
          <a:p>
            <a:pPr marL="719138" indent="-719138">
              <a:buNone/>
            </a:pPr>
            <a:r>
              <a:rPr lang="es-ES_tradnl" sz="2800" i="1" dirty="0" smtClean="0">
                <a:latin typeface="Arial Rounded MT Bold" pitchFamily="34" charset="0"/>
              </a:rPr>
              <a:t>7. </a:t>
            </a:r>
            <a:r>
              <a:rPr lang="es-ES_tradnl" sz="2800" i="1" dirty="0">
                <a:latin typeface="Arial Rounded MT Bold" pitchFamily="34" charset="0"/>
              </a:rPr>
              <a:t>SER ADMIRABLES PERSONAS</a:t>
            </a:r>
          </a:p>
        </p:txBody>
      </p:sp>
      <p:pic>
        <p:nvPicPr>
          <p:cNvPr id="13315" name="Picture 3" descr="E:\IMAGENES RELIGIOSA\IMAGENES CATOLICAS (5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84168" y="3068960"/>
            <a:ext cx="2808312" cy="3061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790487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304800" y="1554162"/>
            <a:ext cx="5923384" cy="4525963"/>
          </a:xfrm>
        </p:spPr>
        <p:txBody>
          <a:bodyPr>
            <a:normAutofit fontScale="92500" lnSpcReduction="10000"/>
          </a:bodyPr>
          <a:lstStyle/>
          <a:p>
            <a:endParaRPr lang="es-MX" dirty="0" smtClean="0"/>
          </a:p>
          <a:p>
            <a:pPr marL="342900" lvl="1" indent="-342900">
              <a:buFont typeface="Wingdings 2"/>
              <a:buChar char=""/>
            </a:pPr>
            <a:endParaRPr lang="es-ES_tradnl" dirty="0" smtClean="0"/>
          </a:p>
          <a:p>
            <a:pPr marL="342900" lvl="1" indent="-342900">
              <a:buFont typeface="Wingdings 2"/>
              <a:buChar char=""/>
            </a:pPr>
            <a:r>
              <a:rPr lang="es-ES_tradnl" dirty="0" smtClean="0"/>
              <a:t>Nuestro </a:t>
            </a:r>
            <a:r>
              <a:rPr lang="es-ES_tradnl" dirty="0"/>
              <a:t>ministerio de monitor como todo ministerio no sólo supone la fe, sino que con las palabras y elementos rituales la alimentan, fortalecen y la expresan. Celebrando los sacramentos la Iglesia confiesa la fe apostólica. De ahí la antigua sentencia: La Iglesia cree tal como reza y reza como cree.</a:t>
            </a:r>
            <a:endParaRPr lang="es-MX" sz="1600" dirty="0"/>
          </a:p>
          <a:p>
            <a:endParaRPr lang="es-MX" dirty="0"/>
          </a:p>
        </p:txBody>
      </p:sp>
      <p:sp>
        <p:nvSpPr>
          <p:cNvPr id="4" name="3 Rectángulo"/>
          <p:cNvSpPr/>
          <p:nvPr/>
        </p:nvSpPr>
        <p:spPr>
          <a:xfrm>
            <a:off x="683568" y="1628800"/>
            <a:ext cx="7344816" cy="800219"/>
          </a:xfrm>
          <a:prstGeom prst="rect">
            <a:avLst/>
          </a:prstGeom>
        </p:spPr>
        <p:txBody>
          <a:bodyPr wrap="square">
            <a:spAutoFit/>
          </a:bodyPr>
          <a:lstStyle/>
          <a:p>
            <a:pPr marL="719138" indent="-719138">
              <a:buNone/>
            </a:pPr>
            <a:r>
              <a:rPr lang="es-ES_tradnl" sz="2800" i="1" dirty="0" smtClean="0">
                <a:latin typeface="Arial Rounded MT Bold" pitchFamily="34" charset="0"/>
              </a:rPr>
              <a:t>8. </a:t>
            </a:r>
            <a:r>
              <a:rPr lang="es-ES_tradnl" sz="2800" i="1" dirty="0">
                <a:latin typeface="Arial Rounded MT Bold" pitchFamily="34" charset="0"/>
              </a:rPr>
              <a:t>CREER LO QUE DECIMOS</a:t>
            </a:r>
          </a:p>
          <a:p>
            <a:pPr marL="719138" indent="-719138">
              <a:buNone/>
            </a:pPr>
            <a:endParaRPr lang="es-MX" i="1" dirty="0">
              <a:latin typeface="Arial Rounded MT Bold" pitchFamily="34" charset="0"/>
            </a:endParaRPr>
          </a:p>
        </p:txBody>
      </p:sp>
      <p:pic>
        <p:nvPicPr>
          <p:cNvPr id="5" name="Picture 4" descr="http://www.iglesiacristianapuentedevida.org/Portals/0/mm_logo160_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28184" y="507062"/>
            <a:ext cx="2842922" cy="22434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837105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304800" y="1554162"/>
            <a:ext cx="8686800" cy="4827165"/>
          </a:xfrm>
        </p:spPr>
        <p:txBody>
          <a:bodyPr/>
          <a:lstStyle/>
          <a:p>
            <a:r>
              <a:rPr lang="es-ES_tradnl" sz="2400" b="1" i="1" dirty="0" smtClean="0">
                <a:latin typeface="Arial Rounded MT Bold" pitchFamily="34" charset="0"/>
              </a:rPr>
              <a:t>9. QUE </a:t>
            </a:r>
            <a:r>
              <a:rPr lang="es-ES_tradnl" sz="2400" b="1" i="1" dirty="0">
                <a:latin typeface="Arial Rounded MT Bold" pitchFamily="34" charset="0"/>
              </a:rPr>
              <a:t>SEA PERSONA QUE SE ESFUERCE EN VIVIR SEGÚN EL </a:t>
            </a:r>
            <a:r>
              <a:rPr lang="es-ES_tradnl" sz="2400" b="1" i="1" dirty="0" smtClean="0">
                <a:latin typeface="Arial Rounded MT Bold" pitchFamily="34" charset="0"/>
              </a:rPr>
              <a:t>EVANGELIO</a:t>
            </a:r>
          </a:p>
          <a:p>
            <a:endParaRPr lang="es-ES_tradnl" sz="2400" i="1" dirty="0">
              <a:latin typeface="Arial Rounded MT Bold" pitchFamily="34" charset="0"/>
            </a:endParaRPr>
          </a:p>
          <a:p>
            <a:pPr marL="0" lvl="1" indent="0">
              <a:buNone/>
            </a:pPr>
            <a:r>
              <a:rPr lang="es-MX" sz="2400" dirty="0" smtClean="0"/>
              <a:t>    </a:t>
            </a:r>
            <a:r>
              <a:rPr lang="es-ES_tradnl" dirty="0" smtClean="0"/>
              <a:t>En </a:t>
            </a:r>
            <a:r>
              <a:rPr lang="es-ES_tradnl" dirty="0"/>
              <a:t>este caso el Monitor es una persona que en su vida de cada día se esfuerza en vivir lo que celebra en la liturgia. Es decir, vive del Evangelio.</a:t>
            </a:r>
            <a:endParaRPr lang="es-MX" sz="1600" dirty="0"/>
          </a:p>
          <a:p>
            <a:pPr marL="0" indent="0">
              <a:buNone/>
            </a:pPr>
            <a:endParaRPr lang="es-MX" sz="2400" dirty="0"/>
          </a:p>
          <a:p>
            <a:endParaRPr lang="es-MX" dirty="0"/>
          </a:p>
        </p:txBody>
      </p:sp>
      <p:pic>
        <p:nvPicPr>
          <p:cNvPr id="14338" name="Picture 2" descr="E:\IMAGENES RELIGIOSA\IMAGENES CATOLICAS (8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071" y="4437112"/>
            <a:ext cx="3547095" cy="1847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1436634"/>
      </p:ext>
    </p:extLst>
  </p:cSld>
  <p:clrMapOvr>
    <a:masterClrMapping/>
  </p:clrMapOvr>
  <p:transition spd="slow">
    <p:wheel spokes="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1176" y="1484784"/>
            <a:ext cx="8229600" cy="5039971"/>
          </a:xfrm>
        </p:spPr>
        <p:txBody>
          <a:bodyPr>
            <a:normAutofit fontScale="92500" lnSpcReduction="10000"/>
          </a:bodyPr>
          <a:lstStyle/>
          <a:p>
            <a:pPr marL="719138" indent="-719138">
              <a:buNone/>
            </a:pPr>
            <a:r>
              <a:rPr lang="es-MX" i="1" dirty="0" smtClean="0">
                <a:solidFill>
                  <a:schemeClr val="tx1"/>
                </a:solidFill>
                <a:latin typeface="Arial Rounded MT Bold" pitchFamily="34" charset="0"/>
              </a:rPr>
              <a:t>10. </a:t>
            </a:r>
            <a:r>
              <a:rPr lang="es-ES_tradnl" sz="2800" i="1" dirty="0">
                <a:solidFill>
                  <a:schemeClr val="tx1"/>
                </a:solidFill>
                <a:latin typeface="Arial Rounded MT Bold" pitchFamily="34" charset="0"/>
              </a:rPr>
              <a:t>UN ESPÍRITU DE </a:t>
            </a:r>
            <a:r>
              <a:rPr lang="es-ES_tradnl" sz="2800" i="1" dirty="0" smtClean="0">
                <a:solidFill>
                  <a:schemeClr val="tx1"/>
                </a:solidFill>
                <a:latin typeface="Arial Rounded MT Bold" pitchFamily="34" charset="0"/>
              </a:rPr>
              <a:t>SERVICIO.</a:t>
            </a:r>
          </a:p>
          <a:p>
            <a:pPr marL="719138" indent="-719138">
              <a:buNone/>
            </a:pPr>
            <a:endParaRPr lang="es-ES_tradnl" sz="2800" i="1" dirty="0">
              <a:solidFill>
                <a:schemeClr val="tx1"/>
              </a:solidFill>
              <a:latin typeface="Arial Rounded MT Bold" pitchFamily="34" charset="0"/>
            </a:endParaRPr>
          </a:p>
          <a:p>
            <a:pPr hangingPunct="0"/>
            <a:r>
              <a:rPr lang="es-ES_tradnl" sz="2800" dirty="0">
                <a:solidFill>
                  <a:schemeClr val="tx1"/>
                </a:solidFill>
              </a:rPr>
              <a:t>Ponerse desinteresadamente al servicio de la asamblea para ayudarla a comprender, participar y vivir lo mejor posible el misterio que se celebra: el Hijo de Dios ha venido a servir y no a ser servido.</a:t>
            </a:r>
            <a:endParaRPr lang="es-MX" sz="2800" dirty="0">
              <a:solidFill>
                <a:schemeClr val="tx1"/>
              </a:solidFill>
            </a:endParaRPr>
          </a:p>
          <a:p>
            <a:pPr hangingPunct="0"/>
            <a:r>
              <a:rPr lang="es-ES_tradnl" sz="2800" dirty="0">
                <a:solidFill>
                  <a:schemeClr val="tx1"/>
                </a:solidFill>
              </a:rPr>
              <a:t>Superar las dificultades que surgirán posiblemente con el grupo. En el diálogo fraterno se debe buscar la verdad y no imponer opiniones personales. </a:t>
            </a:r>
            <a:endParaRPr lang="es-MX" sz="2800" dirty="0">
              <a:solidFill>
                <a:schemeClr val="tx1"/>
              </a:solidFill>
            </a:endParaRPr>
          </a:p>
          <a:p>
            <a:pPr hangingPunct="0"/>
            <a:r>
              <a:rPr lang="es-ES_tradnl" sz="2800" dirty="0">
                <a:solidFill>
                  <a:schemeClr val="tx1"/>
                </a:solidFill>
              </a:rPr>
              <a:t>Que el equipo no puede considerarse como “dueño y propietario” de la liturgia, sino sentirse y actuar como “servidores”.</a:t>
            </a:r>
            <a:endParaRPr lang="es-MX" sz="2800" dirty="0">
              <a:solidFill>
                <a:schemeClr val="tx1"/>
              </a:solidFill>
            </a:endParaRPr>
          </a:p>
          <a:p>
            <a:pPr marL="719138" indent="-719138">
              <a:buNone/>
            </a:pPr>
            <a:endParaRPr lang="es-ES_tradnl" sz="2800" i="1" dirty="0" smtClean="0">
              <a:solidFill>
                <a:schemeClr val="tx1"/>
              </a:solidFill>
              <a:latin typeface="Arial Rounded MT Bold" pitchFamily="34" charset="0"/>
            </a:endParaRPr>
          </a:p>
          <a:p>
            <a:pPr marL="719138" indent="-719138">
              <a:buNone/>
            </a:pPr>
            <a:endParaRPr lang="es-ES_tradnl" sz="2800" i="1" dirty="0" smtClean="0">
              <a:solidFill>
                <a:schemeClr val="tx1"/>
              </a:solidFill>
              <a:latin typeface="Arial Rounded MT Bold" pitchFamily="34" charset="0"/>
            </a:endParaRPr>
          </a:p>
          <a:p>
            <a:pPr marL="719138" indent="-719138">
              <a:buNone/>
            </a:pPr>
            <a:endParaRPr lang="es-ES_tradnl" sz="2800" i="1" dirty="0">
              <a:solidFill>
                <a:schemeClr val="tx1"/>
              </a:solidFill>
              <a:latin typeface="Arial Rounded MT Bold" pitchFamily="34" charset="0"/>
            </a:endParaRPr>
          </a:p>
        </p:txBody>
      </p:sp>
      <p:sp>
        <p:nvSpPr>
          <p:cNvPr id="5" name="4 CuadroTexto"/>
          <p:cNvSpPr txBox="1"/>
          <p:nvPr/>
        </p:nvSpPr>
        <p:spPr>
          <a:xfrm>
            <a:off x="611560" y="378306"/>
            <a:ext cx="7488832" cy="707886"/>
          </a:xfrm>
          <a:prstGeom prst="rect">
            <a:avLst/>
          </a:prstGeom>
          <a:noFill/>
        </p:spPr>
        <p:txBody>
          <a:bodyPr wrap="square" rtlCol="0">
            <a:spAutoFit/>
          </a:bodyPr>
          <a:lstStyle/>
          <a:p>
            <a:r>
              <a:rPr lang="es-MX" sz="4000" i="1" dirty="0" smtClean="0">
                <a:latin typeface="Arial Rounded MT Bold" pitchFamily="34" charset="0"/>
              </a:rPr>
              <a:t>SE REQUIERE:</a:t>
            </a:r>
            <a:endParaRPr lang="es-MX" sz="4000" i="1" dirty="0">
              <a:latin typeface="Arial Rounded MT Bold" pitchFamily="34" charset="0"/>
            </a:endParaRPr>
          </a:p>
        </p:txBody>
      </p:sp>
      <p:pic>
        <p:nvPicPr>
          <p:cNvPr id="6" name="Picture 2" descr="http://labibliaweb.com/wp-content/uploads/2009/02/palabradiosfebrero200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087914">
            <a:off x="6231003" y="365297"/>
            <a:ext cx="2521721" cy="189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3970850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304800" y="1554162"/>
            <a:ext cx="5131296" cy="4525963"/>
          </a:xfrm>
        </p:spPr>
        <p:txBody>
          <a:bodyPr>
            <a:normAutofit fontScale="77500" lnSpcReduction="20000"/>
          </a:bodyPr>
          <a:lstStyle/>
          <a:p>
            <a:endParaRPr lang="es-MX" dirty="0" smtClean="0"/>
          </a:p>
          <a:p>
            <a:endParaRPr lang="es-MX" dirty="0" smtClean="0"/>
          </a:p>
          <a:p>
            <a:pPr hangingPunct="0"/>
            <a:r>
              <a:rPr lang="es-ES_tradnl" dirty="0"/>
              <a:t>El equipo no puede permanecer aislado de la comunidad. </a:t>
            </a:r>
            <a:endParaRPr lang="es-MX" dirty="0"/>
          </a:p>
          <a:p>
            <a:pPr hangingPunct="0"/>
            <a:r>
              <a:rPr lang="es-ES_tradnl" dirty="0"/>
              <a:t>No puede desarrollar su vida y funciones desconectado de los grupos dedicados a otras tareas en bien de la misma comunidad.</a:t>
            </a:r>
            <a:endParaRPr lang="es-MX" dirty="0"/>
          </a:p>
          <a:p>
            <a:pPr hangingPunct="0"/>
            <a:r>
              <a:rPr lang="es-ES_tradnl" dirty="0"/>
              <a:t>Que entre los miembros del equipo se perciba la unidad y la organicidad. </a:t>
            </a:r>
            <a:endParaRPr lang="es-MX" dirty="0"/>
          </a:p>
          <a:p>
            <a:pPr hangingPunct="0"/>
            <a:endParaRPr lang="es-MX" dirty="0"/>
          </a:p>
        </p:txBody>
      </p:sp>
      <p:sp>
        <p:nvSpPr>
          <p:cNvPr id="4" name="3 Rectángulo"/>
          <p:cNvSpPr/>
          <p:nvPr/>
        </p:nvSpPr>
        <p:spPr>
          <a:xfrm>
            <a:off x="743528" y="1700808"/>
            <a:ext cx="5891356" cy="523220"/>
          </a:xfrm>
          <a:prstGeom prst="rect">
            <a:avLst/>
          </a:prstGeom>
        </p:spPr>
        <p:txBody>
          <a:bodyPr wrap="none">
            <a:spAutoFit/>
          </a:bodyPr>
          <a:lstStyle/>
          <a:p>
            <a:pPr marL="719138" indent="-719138">
              <a:buNone/>
            </a:pPr>
            <a:r>
              <a:rPr lang="es-ES_tradnl" sz="2800" i="1" dirty="0">
                <a:latin typeface="Arial Rounded MT Bold" pitchFamily="34" charset="0"/>
              </a:rPr>
              <a:t>12. UN ESPIRITU DE COMUNION</a:t>
            </a:r>
          </a:p>
        </p:txBody>
      </p:sp>
      <p:pic>
        <p:nvPicPr>
          <p:cNvPr id="15362" name="Picture 2" descr="E:\IMAGENES RELIGIOSA\IMAGENES CATOLICAS (5).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6135" y="2492896"/>
            <a:ext cx="3152569" cy="3384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07137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smtClean="0"/>
          </a:p>
          <a:p>
            <a:endParaRPr lang="es-MX" dirty="0"/>
          </a:p>
        </p:txBody>
      </p:sp>
      <p:sp>
        <p:nvSpPr>
          <p:cNvPr id="4" name="3 Rectángulo"/>
          <p:cNvSpPr/>
          <p:nvPr/>
        </p:nvSpPr>
        <p:spPr>
          <a:xfrm>
            <a:off x="0" y="1052736"/>
            <a:ext cx="5220072" cy="6771084"/>
          </a:xfrm>
          <a:prstGeom prst="rect">
            <a:avLst/>
          </a:prstGeom>
        </p:spPr>
        <p:txBody>
          <a:bodyPr wrap="square">
            <a:spAutoFit/>
          </a:bodyPr>
          <a:lstStyle/>
          <a:p>
            <a:pPr marL="719138" indent="-719138">
              <a:buNone/>
            </a:pPr>
            <a:r>
              <a:rPr lang="es-ES_tradnl" sz="2400" b="1" i="1" dirty="0">
                <a:latin typeface="Arial Rounded MT Bold" pitchFamily="34" charset="0"/>
              </a:rPr>
              <a:t>13. SER PARTICIPANTES ANTES QUE  “AGENTES DE ANIMACIÓN</a:t>
            </a:r>
            <a:r>
              <a:rPr lang="es-ES_tradnl" sz="2400" b="1" i="1" dirty="0" smtClean="0">
                <a:latin typeface="Arial Rounded MT Bold" pitchFamily="34" charset="0"/>
              </a:rPr>
              <a:t>”</a:t>
            </a:r>
          </a:p>
          <a:p>
            <a:pPr marL="719138" indent="-719138">
              <a:buNone/>
            </a:pPr>
            <a:endParaRPr lang="es-ES_tradnl" sz="2400" b="1" i="1" dirty="0">
              <a:latin typeface="Arial Rounded MT Bold" pitchFamily="34" charset="0"/>
            </a:endParaRPr>
          </a:p>
          <a:p>
            <a:pPr hangingPunct="0"/>
            <a:r>
              <a:rPr lang="es-ES_tradnl" sz="2000" dirty="0"/>
              <a:t>Que es miembro activo de la asamblea a la que sirve. </a:t>
            </a:r>
            <a:endParaRPr lang="es-MX" sz="2000" dirty="0"/>
          </a:p>
          <a:p>
            <a:pPr hangingPunct="0"/>
            <a:r>
              <a:rPr lang="es-ES_tradnl" sz="2000" dirty="0"/>
              <a:t>Que no está allí para que los fieles recen, escuchen la Palabra y celebren el misterio o para hacer un comentario, etcétera, sino para ser el primero en participar, orar, escuchar, y celebrar, etcétera.  </a:t>
            </a:r>
            <a:endParaRPr lang="es-MX" sz="2000" dirty="0"/>
          </a:p>
          <a:p>
            <a:pPr hangingPunct="0"/>
            <a:r>
              <a:rPr lang="es-ES_tradnl" sz="2000" dirty="0"/>
              <a:t>Que no puede quedarse fuera de la participación mientras anima a los demás a participar. </a:t>
            </a:r>
            <a:endParaRPr lang="es-MX" sz="2000" dirty="0"/>
          </a:p>
          <a:p>
            <a:pPr hangingPunct="0"/>
            <a:r>
              <a:rPr lang="es-ES_tradnl" sz="2000" dirty="0"/>
              <a:t>Que debe sentirse miembro de la asamblea orante y celebrante, debe dar testimonio de su participación gozosa. </a:t>
            </a:r>
            <a:endParaRPr lang="es-MX" sz="2000" dirty="0"/>
          </a:p>
          <a:p>
            <a:pPr marL="719138" indent="-719138">
              <a:buNone/>
            </a:pPr>
            <a:endParaRPr lang="es-ES_tradnl" sz="2400" b="1" i="1" dirty="0">
              <a:latin typeface="Arial Rounded MT Bold" pitchFamily="34" charset="0"/>
            </a:endParaRPr>
          </a:p>
          <a:p>
            <a:pPr marL="719138" indent="-719138">
              <a:buNone/>
            </a:pPr>
            <a:endParaRPr lang="es-ES_tradnl" i="1" dirty="0" smtClean="0">
              <a:latin typeface="Arial Rounded MT Bold" pitchFamily="34" charset="0"/>
            </a:endParaRPr>
          </a:p>
          <a:p>
            <a:pPr marL="719138" indent="-719138">
              <a:buNone/>
            </a:pPr>
            <a:endParaRPr lang="es-ES_tradnl" i="1" dirty="0">
              <a:latin typeface="Arial Rounded MT Bold" pitchFamily="34" charset="0"/>
            </a:endParaRPr>
          </a:p>
          <a:p>
            <a:pPr marL="719138" indent="-719138">
              <a:buNone/>
            </a:pPr>
            <a:endParaRPr lang="es-ES_tradnl" i="1" dirty="0">
              <a:latin typeface="Arial Rounded MT Bold" pitchFamily="34" charset="0"/>
            </a:endParaRPr>
          </a:p>
        </p:txBody>
      </p:sp>
      <p:pic>
        <p:nvPicPr>
          <p:cNvPr id="16386" name="Picture 2" descr="E:\IMAGENES RELIGIOSA\IMAGENES CATOLICAS (1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55818" y="2633662"/>
            <a:ext cx="3509620" cy="23075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8448093"/>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6931496" cy="1027584"/>
          </a:xfrm>
        </p:spPr>
        <p:txBody>
          <a:bodyPr>
            <a:normAutofit fontScale="90000"/>
          </a:bodyPr>
          <a:lstStyle/>
          <a:p>
            <a:r>
              <a:rPr lang="es-ES_tradnl" i="1" dirty="0">
                <a:latin typeface="Arial Rounded MT Bold" pitchFamily="34" charset="0"/>
              </a:rPr>
              <a:t>14. SE REQUIERE CONOCER A LA COMUNIDAD CRISTIANA.</a:t>
            </a:r>
            <a:br>
              <a:rPr lang="es-ES_tradnl" i="1" dirty="0">
                <a:latin typeface="Arial Rounded MT Bold" pitchFamily="34" charset="0"/>
              </a:rPr>
            </a:br>
            <a:endParaRPr lang="es-MX" dirty="0"/>
          </a:p>
        </p:txBody>
      </p:sp>
      <p:sp>
        <p:nvSpPr>
          <p:cNvPr id="3" name="2 Marcador de contenido"/>
          <p:cNvSpPr>
            <a:spLocks noGrp="1"/>
          </p:cNvSpPr>
          <p:nvPr>
            <p:ph idx="1"/>
          </p:nvPr>
        </p:nvSpPr>
        <p:spPr/>
        <p:txBody>
          <a:bodyPr/>
          <a:lstStyle/>
          <a:p>
            <a:endParaRPr lang="es-MX" dirty="0" smtClean="0"/>
          </a:p>
          <a:p>
            <a:endParaRPr lang="es-MX" dirty="0"/>
          </a:p>
        </p:txBody>
      </p:sp>
      <p:sp>
        <p:nvSpPr>
          <p:cNvPr id="4" name="3 Rectángulo"/>
          <p:cNvSpPr/>
          <p:nvPr/>
        </p:nvSpPr>
        <p:spPr>
          <a:xfrm>
            <a:off x="107504" y="1265932"/>
            <a:ext cx="5897835" cy="5447645"/>
          </a:xfrm>
          <a:prstGeom prst="rect">
            <a:avLst/>
          </a:prstGeom>
        </p:spPr>
        <p:txBody>
          <a:bodyPr wrap="square">
            <a:spAutoFit/>
          </a:bodyPr>
          <a:lstStyle/>
          <a:p>
            <a:pPr marL="719138" indent="-719138">
              <a:buNone/>
            </a:pPr>
            <a:endParaRPr lang="es-ES_tradnl" sz="2800" i="1" dirty="0">
              <a:latin typeface="Arial Rounded MT Bold" pitchFamily="34" charset="0"/>
            </a:endParaRPr>
          </a:p>
          <a:p>
            <a:pPr hangingPunct="0"/>
            <a:r>
              <a:rPr lang="es-ES_tradnl" sz="2000" dirty="0"/>
              <a:t>Conocer la cultura, la realización y tensión, los problemas y esperanzas, su expresión y lenguaje de la comunidad. </a:t>
            </a:r>
            <a:endParaRPr lang="es-MX" sz="2000" dirty="0"/>
          </a:p>
          <a:p>
            <a:pPr hangingPunct="0"/>
            <a:r>
              <a:rPr lang="es-ES_tradnl" sz="2000" dirty="0"/>
              <a:t>No prestar atención sólo a un grupo de personas y marginar a otros o exigir a la asamblea más de lo que puede dar. </a:t>
            </a:r>
            <a:endParaRPr lang="es-MX" sz="2000" dirty="0"/>
          </a:p>
          <a:p>
            <a:pPr hangingPunct="0"/>
            <a:r>
              <a:rPr lang="es-ES_tradnl" sz="2000" dirty="0"/>
              <a:t>Prestar atención al estilo y graduación de fe de los que forman la asamblea.</a:t>
            </a:r>
            <a:endParaRPr lang="es-MX" sz="2000" dirty="0"/>
          </a:p>
          <a:p>
            <a:pPr hangingPunct="0"/>
            <a:r>
              <a:rPr lang="es-ES_tradnl" sz="2000" dirty="0"/>
              <a:t>El comentador deberá también estar atento a la asamblea que se reúne, a sus inquietudes, a las formas de expresión que le resultan más próximas y preguntar de vez en cuando a algunos de los asistentes sobre qué cosas les parecen bien y que otras mejorarían.</a:t>
            </a:r>
            <a:endParaRPr lang="es-MX" sz="2000" dirty="0"/>
          </a:p>
          <a:p>
            <a:pPr marL="719138" indent="-719138">
              <a:buNone/>
            </a:pPr>
            <a:endParaRPr lang="es-ES_tradnl" sz="2000" i="1" dirty="0" smtClean="0">
              <a:latin typeface="Arial Rounded MT Bold" pitchFamily="34" charset="0"/>
            </a:endParaRPr>
          </a:p>
          <a:p>
            <a:pPr marL="719138" indent="-719138">
              <a:buNone/>
            </a:pPr>
            <a:endParaRPr lang="es-ES_tradnl" sz="2000" i="1" dirty="0">
              <a:latin typeface="Arial Rounded MT Bold" pitchFamily="34" charset="0"/>
            </a:endParaRPr>
          </a:p>
        </p:txBody>
      </p:sp>
      <p:pic>
        <p:nvPicPr>
          <p:cNvPr id="17410" name="Picture 2" descr="E:\IMAGENES RELIGIOSA\IMAGENES CATOLICAS (16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0152" y="1484784"/>
            <a:ext cx="2952328" cy="4608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736149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1176" y="1484784"/>
            <a:ext cx="4906888" cy="5039971"/>
          </a:xfrm>
        </p:spPr>
        <p:txBody>
          <a:bodyPr>
            <a:normAutofit/>
          </a:bodyPr>
          <a:lstStyle/>
          <a:p>
            <a:pPr marL="719138" indent="-719138">
              <a:buAutoNum type="arabicPeriod" startAt="15"/>
            </a:pPr>
            <a:r>
              <a:rPr lang="es-ES_tradnl" sz="2800" i="1" dirty="0" smtClean="0">
                <a:solidFill>
                  <a:schemeClr val="tx1"/>
                </a:solidFill>
                <a:latin typeface="Arial Rounded MT Bold" pitchFamily="34" charset="0"/>
              </a:rPr>
              <a:t>PREPARACION ESPIRITUAL Y                 ESTADO DE GRACIA. </a:t>
            </a:r>
          </a:p>
          <a:p>
            <a:pPr marL="719138" indent="-719138">
              <a:buAutoNum type="arabicPeriod" startAt="15"/>
            </a:pPr>
            <a:r>
              <a:rPr lang="es-ES_tradnl" sz="1800" i="1" dirty="0">
                <a:solidFill>
                  <a:schemeClr val="tx1"/>
                </a:solidFill>
                <a:latin typeface="Arial Rounded MT Bold" pitchFamily="34" charset="0"/>
              </a:rPr>
              <a:t> </a:t>
            </a:r>
            <a:r>
              <a:rPr lang="es-ES_tradnl" sz="1800" i="1" dirty="0" smtClean="0">
                <a:solidFill>
                  <a:schemeClr val="tx1"/>
                </a:solidFill>
                <a:latin typeface="Arial Rounded MT Bold" pitchFamily="34" charset="0"/>
              </a:rPr>
              <a:t>la gracia es  «un maravilloso de Dios, que convierte en esplendida y luminosa nuestra alma con la misma luz de Dios». Como un metal incandescente que, permaneciendo metal asume propiedades de fuego, </a:t>
            </a:r>
            <a:r>
              <a:rPr lang="es-ES_tradnl" sz="1800" i="1" dirty="0" err="1" smtClean="0">
                <a:solidFill>
                  <a:schemeClr val="tx1"/>
                </a:solidFill>
                <a:latin typeface="Arial Rounded MT Bold" pitchFamily="34" charset="0"/>
              </a:rPr>
              <a:t>asi</a:t>
            </a:r>
            <a:r>
              <a:rPr lang="es-ES_tradnl" sz="1800" i="1" dirty="0" smtClean="0">
                <a:solidFill>
                  <a:schemeClr val="tx1"/>
                </a:solidFill>
                <a:latin typeface="Arial Rounded MT Bold" pitchFamily="34" charset="0"/>
              </a:rPr>
              <a:t> nuestra alma adquiere, por la gracia, propiedades divinas, </a:t>
            </a:r>
            <a:r>
              <a:rPr lang="es-ES_tradnl" sz="1800" i="1" dirty="0" err="1" smtClean="0">
                <a:solidFill>
                  <a:schemeClr val="tx1"/>
                </a:solidFill>
                <a:latin typeface="Arial Rounded MT Bold" pitchFamily="34" charset="0"/>
              </a:rPr>
              <a:t>auqnue</a:t>
            </a:r>
            <a:r>
              <a:rPr lang="es-ES_tradnl" sz="1800" i="1" dirty="0" smtClean="0">
                <a:solidFill>
                  <a:schemeClr val="tx1"/>
                </a:solidFill>
                <a:latin typeface="Arial Rounded MT Bold" pitchFamily="34" charset="0"/>
              </a:rPr>
              <a:t> permaneciendo como una realidad creada. </a:t>
            </a:r>
          </a:p>
          <a:p>
            <a:pPr marL="719138" indent="-719138">
              <a:buNone/>
            </a:pPr>
            <a:endParaRPr lang="es-ES_tradnl" sz="2800" i="1" dirty="0">
              <a:solidFill>
                <a:schemeClr val="tx1"/>
              </a:solidFill>
              <a:latin typeface="Arial Rounded MT Bold" pitchFamily="34" charset="0"/>
            </a:endParaRPr>
          </a:p>
          <a:p>
            <a:pPr marL="719138" indent="-719138">
              <a:buNone/>
            </a:pPr>
            <a:endParaRPr lang="es-ES_tradnl" sz="2800" i="1" dirty="0">
              <a:solidFill>
                <a:schemeClr val="tx1"/>
              </a:solidFill>
              <a:latin typeface="Arial Rounded MT Bold" pitchFamily="34" charset="0"/>
            </a:endParaRPr>
          </a:p>
        </p:txBody>
      </p:sp>
      <p:sp>
        <p:nvSpPr>
          <p:cNvPr id="5" name="4 CuadroTexto"/>
          <p:cNvSpPr txBox="1"/>
          <p:nvPr/>
        </p:nvSpPr>
        <p:spPr>
          <a:xfrm>
            <a:off x="611560" y="378306"/>
            <a:ext cx="7488832" cy="707886"/>
          </a:xfrm>
          <a:prstGeom prst="rect">
            <a:avLst/>
          </a:prstGeom>
          <a:noFill/>
        </p:spPr>
        <p:txBody>
          <a:bodyPr wrap="square" rtlCol="0">
            <a:spAutoFit/>
          </a:bodyPr>
          <a:lstStyle/>
          <a:p>
            <a:r>
              <a:rPr lang="es-MX" sz="4000" i="1" dirty="0" smtClean="0">
                <a:latin typeface="Arial Rounded MT Bold" pitchFamily="34" charset="0"/>
              </a:rPr>
              <a:t>SE REQUIERE:</a:t>
            </a:r>
            <a:endParaRPr lang="es-MX" sz="4000" i="1" dirty="0">
              <a:latin typeface="Arial Rounded MT Bold" pitchFamily="34" charset="0"/>
            </a:endParaRPr>
          </a:p>
        </p:txBody>
      </p:sp>
      <p:pic>
        <p:nvPicPr>
          <p:cNvPr id="7" name="Picture 2" descr="confesi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6056" y="3284984"/>
            <a:ext cx="2361660" cy="1959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6" descr="http://encuentra.com/images/upload/encuentra.com.ostiainter.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972600" y="3959812"/>
            <a:ext cx="2381250"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0745306"/>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smtClean="0"/>
              <a:t>Evangelio según san marcos 14, 12-16, 22-26</a:t>
            </a:r>
            <a:endParaRPr lang="es-MX" sz="2800" dirty="0"/>
          </a:p>
        </p:txBody>
      </p:sp>
      <p:sp>
        <p:nvSpPr>
          <p:cNvPr id="3" name="2 Marcador de contenido"/>
          <p:cNvSpPr>
            <a:spLocks noGrp="1"/>
          </p:cNvSpPr>
          <p:nvPr>
            <p:ph idx="1"/>
          </p:nvPr>
        </p:nvSpPr>
        <p:spPr>
          <a:xfrm>
            <a:off x="304800" y="1554162"/>
            <a:ext cx="8686800" cy="5043190"/>
          </a:xfrm>
        </p:spPr>
        <p:txBody>
          <a:bodyPr>
            <a:normAutofit fontScale="62500" lnSpcReduction="20000"/>
          </a:bodyPr>
          <a:lstStyle/>
          <a:p>
            <a:pPr marL="0" indent="0">
              <a:buNone/>
            </a:pPr>
            <a:r>
              <a:rPr lang="es-MX" dirty="0" smtClean="0"/>
              <a:t>    El primer día de fiesta de los panes Ázimos, cuando se sacrificaba el cordero pascual, le preguntaron a Jesús sus discípulos: «¿ donde quieres que vayamos a prepararte la cena de Pascua?». El les dijo a dos de ellos: « Vayan a la ciudad. Encontraran a un hombre que lleva un cántaro de agua; síganlo y díganle al dueño de la casa en donde entre: ‘ El Maestro manda preguntar: « ¿ donde está la habitación en que voy a comer la Pascua con mis discípulos?’. El les enseñara una sala en el segundo piso, arreglada con divanes. Prepárennos allí la cena». Los discípulos se fueron, llegaron a la ciudad, encontraron lo que Jesús les había dicho y prepararon la cena de Pascua.</a:t>
            </a:r>
          </a:p>
          <a:p>
            <a:pPr marL="0" indent="0">
              <a:buNone/>
            </a:pPr>
            <a:r>
              <a:rPr lang="es-MX" dirty="0" smtClean="0"/>
              <a:t>    Mientras cenaban, Jesús tomó un pan, pronuncio la bendición, lo partió y se lo dio a sus discípulos, diciendo: «Tomen: esto es mi cuerpo». Y tomando en sus manos una copa de vino, pronunció la acción de gracias, se la dio, todos bebieron y les dijo: «Esta es mi sangre, sangre de la alianza, que se derrama por todos. Yo les aseguro que no volveré a beber del fruto de la vid hasta el día en que beba el vino nuevo en el Reino de Dios»: </a:t>
            </a:r>
          </a:p>
          <a:p>
            <a:pPr marL="0" indent="0">
              <a:buNone/>
            </a:pPr>
            <a:r>
              <a:rPr lang="es-MX" dirty="0"/>
              <a:t> </a:t>
            </a:r>
            <a:r>
              <a:rPr lang="es-MX" dirty="0" smtClean="0"/>
              <a:t>    Después de cantar el himno, salieron hacia el monte de los olivos. </a:t>
            </a:r>
          </a:p>
          <a:p>
            <a:pPr marL="0" indent="0">
              <a:buNone/>
            </a:pPr>
            <a:r>
              <a:rPr lang="es-MX" dirty="0"/>
              <a:t> </a:t>
            </a:r>
            <a:r>
              <a:rPr lang="es-MX" dirty="0" smtClean="0"/>
              <a:t>                                                                                           </a:t>
            </a:r>
            <a:r>
              <a:rPr lang="es-MX" b="1" dirty="0" smtClean="0"/>
              <a:t>PALABRA DEL SEÑOR.</a:t>
            </a:r>
            <a:endParaRPr lang="es-MX" b="1" dirty="0"/>
          </a:p>
        </p:txBody>
      </p:sp>
    </p:spTree>
    <p:extLst>
      <p:ext uri="{BB962C8B-B14F-4D97-AF65-F5344CB8AC3E}">
        <p14:creationId xmlns:p14="http://schemas.microsoft.com/office/powerpoint/2010/main" xmlns="" val="224549105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179512" y="1124744"/>
            <a:ext cx="8686800" cy="4525963"/>
          </a:xfrm>
        </p:spPr>
        <p:txBody>
          <a:bodyPr/>
          <a:lstStyle/>
          <a:p>
            <a:r>
              <a:rPr lang="es-MX" dirty="0" smtClean="0"/>
              <a:t>  </a:t>
            </a:r>
            <a:r>
              <a:rPr lang="es-MX" sz="3600" b="1" u="sng" dirty="0" smtClean="0"/>
              <a:t>¿ Como se adquiere la Gracia? </a:t>
            </a:r>
          </a:p>
          <a:p>
            <a:r>
              <a:rPr lang="es-MX" sz="3600" dirty="0" smtClean="0"/>
              <a:t>La Gracia es donada por Dios mediante el Sacramento del Bautismo, si uno la pierde por causa de pecado mortal se le puede recibir nuevamente con el Sacramento de la Penitencia o Confesión.</a:t>
            </a:r>
            <a:endParaRPr lang="es-MX" sz="3600" dirty="0"/>
          </a:p>
          <a:p>
            <a:endParaRPr lang="es-MX" dirty="0"/>
          </a:p>
        </p:txBody>
      </p:sp>
      <p:pic>
        <p:nvPicPr>
          <p:cNvPr id="18434" name="Picture 2" descr="E:\IMAGENES RELIGIOSA\IMAGENES CATOLICAS (6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8144" y="4869160"/>
            <a:ext cx="2596505" cy="17613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9473332"/>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lnSpcReduction="10000"/>
          </a:bodyPr>
          <a:lstStyle/>
          <a:p>
            <a:r>
              <a:rPr lang="es-MX" dirty="0" smtClean="0"/>
              <a:t> El que quiere obtener la reconciliación con Dios y con la Iglesia, debe confesar al Sacerdote todos los pecados graves que no ha confesado aun y de los que se acuerda tras examen de conciencia tras examinar cuidadosamente su conciencia, sin ser necesario la confesión de las faltas veniales, esta recomendado vivamente por la Iglesia. </a:t>
            </a:r>
          </a:p>
          <a:p>
            <a:pPr marL="0" indent="0">
              <a:buNone/>
            </a:pPr>
            <a:r>
              <a:rPr lang="es-MX" dirty="0" smtClean="0"/>
              <a:t>                                                     (CEC 1493)</a:t>
            </a:r>
            <a:endParaRPr lang="es-MX" dirty="0"/>
          </a:p>
        </p:txBody>
      </p:sp>
    </p:spTree>
    <p:extLst>
      <p:ext uri="{BB962C8B-B14F-4D97-AF65-F5344CB8AC3E}">
        <p14:creationId xmlns:p14="http://schemas.microsoft.com/office/powerpoint/2010/main" xmlns="" val="2271215616"/>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smtClean="0"/>
          </a:p>
          <a:p>
            <a:endParaRPr lang="es-MX" dirty="0"/>
          </a:p>
        </p:txBody>
      </p:sp>
      <p:sp>
        <p:nvSpPr>
          <p:cNvPr id="4" name="3 Rectángulo"/>
          <p:cNvSpPr/>
          <p:nvPr/>
        </p:nvSpPr>
        <p:spPr>
          <a:xfrm>
            <a:off x="755576" y="1700808"/>
            <a:ext cx="6480720" cy="2246769"/>
          </a:xfrm>
          <a:prstGeom prst="rect">
            <a:avLst/>
          </a:prstGeom>
        </p:spPr>
        <p:txBody>
          <a:bodyPr wrap="square">
            <a:spAutoFit/>
          </a:bodyPr>
          <a:lstStyle/>
          <a:p>
            <a:pPr marL="719138" indent="-719138">
              <a:buNone/>
            </a:pPr>
            <a:r>
              <a:rPr lang="es-ES_tradnl" sz="2800" i="1" dirty="0">
                <a:latin typeface="Arial Rounded MT Bold" pitchFamily="34" charset="0"/>
              </a:rPr>
              <a:t>16. LLENARSE DE DIOS Y ACTUAR  A IMITACION DE </a:t>
            </a:r>
            <a:r>
              <a:rPr lang="es-ES_tradnl" sz="2800" i="1" dirty="0" smtClean="0">
                <a:latin typeface="Arial Rounded MT Bold" pitchFamily="34" charset="0"/>
              </a:rPr>
              <a:t>CRISTO.</a:t>
            </a:r>
          </a:p>
          <a:p>
            <a:pPr marL="719138" indent="-719138">
              <a:buNone/>
            </a:pPr>
            <a:endParaRPr lang="es-ES_tradnl" sz="2800" i="1" dirty="0">
              <a:latin typeface="Arial Rounded MT Bold" pitchFamily="34" charset="0"/>
            </a:endParaRPr>
          </a:p>
          <a:p>
            <a:pPr marL="719138" indent="-719138">
              <a:buNone/>
            </a:pPr>
            <a:endParaRPr lang="es-ES_tradnl" sz="2800" i="1" dirty="0" smtClean="0">
              <a:latin typeface="Arial Rounded MT Bold" pitchFamily="34" charset="0"/>
            </a:endParaRPr>
          </a:p>
          <a:p>
            <a:pPr marL="719138" indent="-719138">
              <a:buNone/>
            </a:pPr>
            <a:endParaRPr lang="es-ES_tradnl" sz="2800" i="1" dirty="0">
              <a:latin typeface="Arial Rounded MT Bold" pitchFamily="34" charset="0"/>
            </a:endParaRPr>
          </a:p>
        </p:txBody>
      </p:sp>
      <p:pic>
        <p:nvPicPr>
          <p:cNvPr id="5" name="Picture 2" descr="http://t1.gstatic.com/images?q=tbn:ANd9GcTiQDCtMwtgiFOYGzU5lIXH4IKf0eWwoaUBVn2nOSA8ovZimOZIF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63888" y="2708920"/>
            <a:ext cx="5398760" cy="40438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3893443"/>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a:xfrm>
            <a:off x="228600" y="1412776"/>
            <a:ext cx="8686800" cy="4525963"/>
          </a:xfrm>
        </p:spPr>
        <p:txBody>
          <a:bodyPr/>
          <a:lstStyle/>
          <a:p>
            <a:endParaRPr lang="es-MX" dirty="0" smtClean="0"/>
          </a:p>
          <a:p>
            <a:endParaRPr lang="es-MX" dirty="0"/>
          </a:p>
          <a:p>
            <a:endParaRPr lang="es-MX" dirty="0"/>
          </a:p>
        </p:txBody>
      </p:sp>
      <p:sp>
        <p:nvSpPr>
          <p:cNvPr id="4" name="3 Rectángulo"/>
          <p:cNvSpPr/>
          <p:nvPr/>
        </p:nvSpPr>
        <p:spPr>
          <a:xfrm>
            <a:off x="323528" y="1052736"/>
            <a:ext cx="7776864" cy="4185761"/>
          </a:xfrm>
          <a:prstGeom prst="rect">
            <a:avLst/>
          </a:prstGeom>
        </p:spPr>
        <p:txBody>
          <a:bodyPr wrap="square">
            <a:spAutoFit/>
          </a:bodyPr>
          <a:lstStyle/>
          <a:p>
            <a:pPr marL="719138" indent="-719138">
              <a:buNone/>
            </a:pPr>
            <a:r>
              <a:rPr lang="es-ES_tradnl" sz="2800" i="1" dirty="0">
                <a:latin typeface="Arial Rounded MT Bold" pitchFamily="34" charset="0"/>
              </a:rPr>
              <a:t>17. SE REQUIERE MEJORAR LA CALIDAD DE CELEBRACIONES</a:t>
            </a:r>
            <a:r>
              <a:rPr lang="es-ES_tradnl" i="1" dirty="0" smtClean="0">
                <a:latin typeface="Arial Rounded MT Bold" pitchFamily="34" charset="0"/>
              </a:rPr>
              <a:t>.</a:t>
            </a:r>
          </a:p>
          <a:p>
            <a:pPr hangingPunct="0"/>
            <a:r>
              <a:rPr lang="es-ES_tradnl" sz="2400" dirty="0" smtClean="0"/>
              <a:t>Estar </a:t>
            </a:r>
            <a:r>
              <a:rPr lang="es-ES_tradnl" sz="2400" dirty="0"/>
              <a:t>capacitado para realizar su servicio con mayor perfección. </a:t>
            </a:r>
            <a:endParaRPr lang="es-MX" sz="2400" dirty="0"/>
          </a:p>
          <a:p>
            <a:pPr hangingPunct="0"/>
            <a:r>
              <a:rPr lang="es-ES_tradnl" sz="2400" dirty="0"/>
              <a:t>No improvisar ni dar la impresión de falta de preparación.</a:t>
            </a:r>
            <a:endParaRPr lang="es-MX" sz="2400" dirty="0"/>
          </a:p>
          <a:p>
            <a:pPr hangingPunct="0"/>
            <a:r>
              <a:rPr lang="es-ES_tradnl" sz="2400" dirty="0"/>
              <a:t>Que es necesario que desaparezcan los “espontáneos” en las acciones litúrgicas. </a:t>
            </a:r>
            <a:endParaRPr lang="es-MX" sz="2400" dirty="0"/>
          </a:p>
          <a:p>
            <a:pPr hangingPunct="0"/>
            <a:r>
              <a:rPr lang="es-ES_tradnl" sz="2400" dirty="0"/>
              <a:t>Cumplir con una función o ministerio con preparación técnica, con una capacidad humana y comunicativa, y con sensibilidad y espíritu litúrgico. </a:t>
            </a:r>
            <a:endParaRPr lang="es-MX" sz="2400" dirty="0"/>
          </a:p>
          <a:p>
            <a:pPr marL="719138" indent="-719138">
              <a:buNone/>
            </a:pPr>
            <a:endParaRPr lang="es-ES_tradnl" i="1" dirty="0">
              <a:latin typeface="Arial Rounded MT Bold" pitchFamily="34" charset="0"/>
            </a:endParaRPr>
          </a:p>
        </p:txBody>
      </p:sp>
      <p:pic>
        <p:nvPicPr>
          <p:cNvPr id="19458" name="Picture 2" descr="E:\IMAGENES RELIGIOSA\IMAGENES CATOLICAS (2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4725144"/>
            <a:ext cx="4131543" cy="18870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121672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304800" y="1554162"/>
            <a:ext cx="5563344" cy="4525963"/>
          </a:xfrm>
        </p:spPr>
        <p:txBody>
          <a:bodyPr>
            <a:normAutofit fontScale="85000" lnSpcReduction="20000"/>
          </a:bodyPr>
          <a:lstStyle/>
          <a:p>
            <a:pPr hangingPunct="0"/>
            <a:r>
              <a:rPr lang="es-ES_tradnl" dirty="0"/>
              <a:t>Preocuparse por estar técnicamente preparado para ejercer la propia tarea: desde saber usar el micrófono hasta dirigir adecuadamente los cantos si él también los dirige. </a:t>
            </a:r>
            <a:endParaRPr lang="es-MX" dirty="0"/>
          </a:p>
          <a:p>
            <a:pPr hangingPunct="0"/>
            <a:r>
              <a:rPr lang="es-ES_tradnl" dirty="0"/>
              <a:t>Que los que prestan un servicio o función tienen por misión ayudar a descubrir y apreciar la verdad y autenticidad, el significado y sentido de los símbolos y ritos, de los gestos y movimientos de la acción litúrgica. </a:t>
            </a:r>
            <a:endParaRPr lang="es-MX" dirty="0"/>
          </a:p>
          <a:p>
            <a:endParaRPr lang="es-MX" dirty="0"/>
          </a:p>
        </p:txBody>
      </p:sp>
      <p:pic>
        <p:nvPicPr>
          <p:cNvPr id="20482" name="Picture 2" descr="E:\IMAGENES RELIGIOSA\IMAGENES CATOLICAS (11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8144" y="1700808"/>
            <a:ext cx="3059832" cy="25454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956282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800" dirty="0">
                <a:latin typeface="Arial Rounded MT Bold" pitchFamily="34" charset="0"/>
              </a:rPr>
              <a:t>18</a:t>
            </a:r>
            <a:r>
              <a:rPr lang="es-MX" sz="2800" i="1" dirty="0">
                <a:latin typeface="Arial Rounded MT Bold" pitchFamily="34" charset="0"/>
              </a:rPr>
              <a:t>. SE REQUIERE QUE SEA PERSONA QUE FORME PARTE DE EQUIPO ANIMADOR DE PASTORAL LITURGICA.</a:t>
            </a:r>
            <a:r>
              <a:rPr lang="es-MX" sz="2800" dirty="0">
                <a:latin typeface="Arial Rounded MT Bold" pitchFamily="34" charset="0"/>
              </a:rPr>
              <a:t/>
            </a:r>
            <a:br>
              <a:rPr lang="es-MX" sz="2800" dirty="0">
                <a:latin typeface="Arial Rounded MT Bold" pitchFamily="34" charset="0"/>
              </a:rPr>
            </a:br>
            <a:endParaRPr lang="es-MX" sz="2800" dirty="0"/>
          </a:p>
        </p:txBody>
      </p:sp>
      <p:sp>
        <p:nvSpPr>
          <p:cNvPr id="3" name="2 Marcador de contenido"/>
          <p:cNvSpPr>
            <a:spLocks noGrp="1"/>
          </p:cNvSpPr>
          <p:nvPr>
            <p:ph idx="1"/>
          </p:nvPr>
        </p:nvSpPr>
        <p:spPr>
          <a:xfrm>
            <a:off x="304800" y="1554162"/>
            <a:ext cx="5995392" cy="4525963"/>
          </a:xfrm>
        </p:spPr>
        <p:txBody>
          <a:bodyPr>
            <a:normAutofit fontScale="85000" lnSpcReduction="20000"/>
          </a:bodyPr>
          <a:lstStyle/>
          <a:p>
            <a:pPr hangingPunct="0"/>
            <a:r>
              <a:rPr lang="es-ES_tradnl" b="1" dirty="0" smtClean="0"/>
              <a:t>Equipo </a:t>
            </a:r>
            <a:r>
              <a:rPr lang="es-ES_tradnl" b="1" dirty="0"/>
              <a:t>de Monitores:</a:t>
            </a:r>
            <a:endParaRPr lang="es-MX" dirty="0"/>
          </a:p>
          <a:p>
            <a:pPr hangingPunct="0"/>
            <a:r>
              <a:rPr lang="es-ES_tradnl" dirty="0"/>
              <a:t>Estas personas realizan mejor su ministerio cuando constituyen entre ellas un equipo. Un equipo que no tiene como finalidad, evidentemente, favorecer su protagonismo, sino que pretende ejercitar ese hermoso apostolado que consiste en ayudar a los demás a rezar y celebrar mejor, para que la Misa dominical les resulte a todos una experiencia enriquecedora de fe.</a:t>
            </a:r>
            <a:endParaRPr lang="es-MX" dirty="0"/>
          </a:p>
          <a:p>
            <a:endParaRPr lang="es-MX" dirty="0">
              <a:latin typeface="Arial Rounded MT Bold" pitchFamily="34" charset="0"/>
            </a:endParaRPr>
          </a:p>
        </p:txBody>
      </p:sp>
      <p:pic>
        <p:nvPicPr>
          <p:cNvPr id="21506" name="Picture 2" descr="E:\IMAGENES RELIGIOSA\IMAGENES CATOLICAS (8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00192" y="1581150"/>
            <a:ext cx="2466975" cy="28559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05052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052736"/>
            <a:ext cx="5419328" cy="5027389"/>
          </a:xfrm>
        </p:spPr>
        <p:txBody>
          <a:bodyPr>
            <a:normAutofit fontScale="77500" lnSpcReduction="20000"/>
          </a:bodyPr>
          <a:lstStyle/>
          <a:p>
            <a:pPr lvl="0" hangingPunct="0"/>
            <a:r>
              <a:rPr lang="es-ES_tradnl" dirty="0"/>
              <a:t>Preparar las celebraciones, sus ministerios, sus símbolos, las mejores condiciones acústicas, visuales, etc.,</a:t>
            </a:r>
            <a:endParaRPr lang="es-MX" dirty="0"/>
          </a:p>
          <a:p>
            <a:pPr lvl="0" hangingPunct="0"/>
            <a:r>
              <a:rPr lang="es-ES_tradnl" dirty="0"/>
              <a:t>Para ser capaces de hacer mejor su tarea, formarse personalmente, con mayor profundidad.  </a:t>
            </a:r>
            <a:endParaRPr lang="es-MX" dirty="0"/>
          </a:p>
          <a:p>
            <a:pPr lvl="0" hangingPunct="0"/>
            <a:r>
              <a:rPr lang="es-ES_tradnl" dirty="0"/>
              <a:t>Estas personas, con esta formación permanente, intentan: </a:t>
            </a:r>
            <a:endParaRPr lang="es-MX" dirty="0"/>
          </a:p>
          <a:p>
            <a:pPr lvl="0" hangingPunct="0"/>
            <a:r>
              <a:rPr lang="es-ES_tradnl" dirty="0"/>
              <a:t>Conocer cada vez mejor lo que celebramos: el año litúrgico, las riquezas del leccionario, los momentos culminantes y el ritmo de cada celebración, la coherencia de los cantos con los que se celebra, </a:t>
            </a:r>
            <a:endParaRPr lang="es-MX" dirty="0"/>
          </a:p>
          <a:p>
            <a:endParaRPr lang="es-MX" dirty="0"/>
          </a:p>
        </p:txBody>
      </p:sp>
      <p:pic>
        <p:nvPicPr>
          <p:cNvPr id="22530" name="Picture 2" descr="E:\IMAGENES RELIGIOSA\IMAGENES CATOLICAS (12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80112" y="1484784"/>
            <a:ext cx="3255156" cy="3168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767692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63888" y="1196752"/>
            <a:ext cx="5427712" cy="4883373"/>
          </a:xfrm>
        </p:spPr>
        <p:txBody>
          <a:bodyPr>
            <a:normAutofit fontScale="70000" lnSpcReduction="20000"/>
          </a:bodyPr>
          <a:lstStyle/>
          <a:p>
            <a:pPr lvl="0" hangingPunct="0"/>
            <a:r>
              <a:rPr lang="es-ES_tradnl" dirty="0"/>
              <a:t>Y conocer cada vez mejor a la comunidad a la que intentan ayudar. Su realidad humana, las circunstancias históricas que está viviendo, buenas o menos buenas, la diversidad de edades y preparación, el lenguaje que conviene emplear…</a:t>
            </a:r>
            <a:endParaRPr lang="es-MX" dirty="0"/>
          </a:p>
          <a:p>
            <a:pPr lvl="0" hangingPunct="0"/>
            <a:r>
              <a:rPr lang="es-ES_tradnl" dirty="0"/>
              <a:t>Aman intensamente la celebración y aman intensamente a la comunidad. Por eso, se sitúan continuamente en un doble actitud anímica:</a:t>
            </a:r>
            <a:endParaRPr lang="es-MX" dirty="0"/>
          </a:p>
          <a:p>
            <a:pPr lvl="0" hangingPunct="0"/>
            <a:r>
              <a:rPr lang="es-ES_tradnl" dirty="0"/>
              <a:t>Espíritu de equipo, para coordinar su tareas,</a:t>
            </a:r>
            <a:endParaRPr lang="es-MX" dirty="0"/>
          </a:p>
          <a:p>
            <a:pPr lvl="0" hangingPunct="0"/>
            <a:r>
              <a:rPr lang="es-ES_tradnl" dirty="0"/>
              <a:t>Y espíritu de servicio, para no sentirse dueños, sino servidores de la comunidad celebrante. </a:t>
            </a:r>
            <a:endParaRPr lang="es-MX" dirty="0"/>
          </a:p>
          <a:p>
            <a:endParaRPr lang="es-MX" dirty="0"/>
          </a:p>
          <a:p>
            <a:endParaRPr lang="es-MX" dirty="0"/>
          </a:p>
        </p:txBody>
      </p:sp>
      <p:pic>
        <p:nvPicPr>
          <p:cNvPr id="23554" name="Picture 2" descr="E:\IMAGENES RELIGIOSA\IMAGENES CATOLICAS (14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196752"/>
            <a:ext cx="2697381" cy="4752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589214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052736"/>
            <a:ext cx="5779368" cy="5027389"/>
          </a:xfrm>
        </p:spPr>
        <p:txBody>
          <a:bodyPr>
            <a:normAutofit fontScale="70000" lnSpcReduction="20000"/>
          </a:bodyPr>
          <a:lstStyle/>
          <a:p>
            <a:pPr hangingPunct="0"/>
            <a:r>
              <a:rPr lang="es-ES_tradnl" b="1" dirty="0"/>
              <a:t>Además el Monitor antes de la celebración debe:</a:t>
            </a:r>
            <a:endParaRPr lang="es-MX" dirty="0"/>
          </a:p>
          <a:p>
            <a:pPr lvl="0" hangingPunct="0"/>
            <a:r>
              <a:rPr lang="es-ES_tradnl" dirty="0"/>
              <a:t>Asegurar que haya lectores con tiempo suficiente para preparar la lectura. </a:t>
            </a:r>
            <a:endParaRPr lang="es-MX" dirty="0"/>
          </a:p>
          <a:p>
            <a:pPr lvl="0" hangingPunct="0"/>
            <a:r>
              <a:rPr lang="es-ES_tradnl" dirty="0"/>
              <a:t>Asegurar que haya acólitos que acompañen al celebrante o que, por lo menos, haya quien lleve las ofrendas al altar en el momento correspondiente.</a:t>
            </a:r>
            <a:endParaRPr lang="es-MX" dirty="0"/>
          </a:p>
          <a:p>
            <a:pPr lvl="0" hangingPunct="0"/>
            <a:r>
              <a:rPr lang="es-ES_tradnl" dirty="0"/>
              <a:t>Avisar al laico o laicos que –si es necesario-ayudarán a distribuir la comunión. </a:t>
            </a:r>
            <a:endParaRPr lang="es-MX" dirty="0"/>
          </a:p>
          <a:p>
            <a:pPr lvl="0" hangingPunct="0"/>
            <a:r>
              <a:rPr lang="es-ES_tradnl" dirty="0"/>
              <a:t>Escoger los cantos y se pone de acuerdo con el organista o los demás músicos para prever la forma de cantarlos y acompañarlos. </a:t>
            </a:r>
            <a:endParaRPr lang="es-MX" dirty="0"/>
          </a:p>
        </p:txBody>
      </p:sp>
      <p:pic>
        <p:nvPicPr>
          <p:cNvPr id="24578" name="Picture 2" descr="E:\IMAGENES RELIGIOSA\IMAGENES CATOLICAS (9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00192" y="1412776"/>
            <a:ext cx="2664296" cy="48965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348118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63888" y="1196752"/>
            <a:ext cx="5427712" cy="4883373"/>
          </a:xfrm>
        </p:spPr>
        <p:txBody>
          <a:bodyPr>
            <a:normAutofit fontScale="70000" lnSpcReduction="20000"/>
          </a:bodyPr>
          <a:lstStyle/>
          <a:p>
            <a:pPr lvl="0" hangingPunct="0"/>
            <a:r>
              <a:rPr lang="es-ES_tradnl" dirty="0"/>
              <a:t>Mirar lo que ofrece la hoja de moniciones y ponerse de acuerdo con el celebrante sobre lo que hay que añadir o quitar (en las moniciones en las oraciones de los fieles, etc.) especialmente cuando en la hoja se sugiere algo no habitual.</a:t>
            </a:r>
            <a:endParaRPr lang="es-MX" dirty="0"/>
          </a:p>
          <a:p>
            <a:pPr lvl="0" hangingPunct="0"/>
            <a:r>
              <a:rPr lang="es-ES_tradnl" dirty="0"/>
              <a:t>Pensar en la posibilidad de preparar para aquel domingo algunos pequeños detalle que dé color y personalidad a la celebración concreta. </a:t>
            </a:r>
            <a:endParaRPr lang="es-MX" dirty="0"/>
          </a:p>
          <a:p>
            <a:pPr lvl="0" hangingPunct="0"/>
            <a:r>
              <a:rPr lang="es-ES_tradnl" dirty="0"/>
              <a:t>Comprobar, antes de empezar, que los micrófonos están correctamente situados, a la altura adecuada, y convenientemente abiertos. </a:t>
            </a:r>
            <a:endParaRPr lang="es-MX" dirty="0"/>
          </a:p>
          <a:p>
            <a:endParaRPr lang="es-MX" dirty="0"/>
          </a:p>
          <a:p>
            <a:endParaRPr lang="es-MX" dirty="0"/>
          </a:p>
        </p:txBody>
      </p:sp>
      <p:pic>
        <p:nvPicPr>
          <p:cNvPr id="25602" name="Picture 2" descr="E:\IMAGENES RELIGIOSA\IMAGENES CATOLICAS (16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556792"/>
            <a:ext cx="3168353"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9334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u="sng" dirty="0">
                <a:solidFill>
                  <a:schemeClr val="tx1"/>
                </a:solidFill>
              </a:rPr>
              <a:t>VEAMOS:</a:t>
            </a:r>
            <a:r>
              <a:rPr lang="es-ES_tradnl" dirty="0">
                <a:solidFill>
                  <a:schemeClr val="tx1"/>
                </a:solidFill>
              </a:rPr>
              <a:t>	</a:t>
            </a:r>
            <a:r>
              <a:rPr lang="es-ES_tradnl" u="sng" dirty="0">
                <a:solidFill>
                  <a:schemeClr val="tx1"/>
                </a:solidFill>
              </a:rPr>
              <a:t>LOS PECADOS DEL MONITOR O COMENTADOR</a:t>
            </a:r>
            <a:endParaRPr lang="es-MX" dirty="0">
              <a:solidFill>
                <a:schemeClr val="tx1"/>
              </a:solidFill>
            </a:endParaRPr>
          </a:p>
        </p:txBody>
      </p:sp>
      <p:sp>
        <p:nvSpPr>
          <p:cNvPr id="3" name="2 Marcador de contenido"/>
          <p:cNvSpPr>
            <a:spLocks noGrp="1"/>
          </p:cNvSpPr>
          <p:nvPr>
            <p:ph idx="1"/>
          </p:nvPr>
        </p:nvSpPr>
        <p:spPr/>
        <p:txBody>
          <a:bodyPr/>
          <a:lstStyle/>
          <a:p>
            <a:pPr>
              <a:buNone/>
              <a:defRPr/>
            </a:pPr>
            <a:r>
              <a:rPr lang="es-ES_tradnl" b="1" dirty="0" smtClean="0">
                <a:sym typeface="WP TypographicSymbols" pitchFamily="2" charset="0"/>
              </a:rPr>
              <a:t>¿</a:t>
            </a:r>
            <a:r>
              <a:rPr lang="es-ES_tradnl" b="1" dirty="0"/>
              <a:t>Cuáles son los </a:t>
            </a:r>
            <a:r>
              <a:rPr lang="es-ES_tradnl" b="1" u="sng" dirty="0">
                <a:solidFill>
                  <a:schemeClr val="tx1"/>
                </a:solidFill>
              </a:rPr>
              <a:t>principales pecados, es decir, defectos </a:t>
            </a:r>
            <a:r>
              <a:rPr lang="es-ES_tradnl" b="1" dirty="0"/>
              <a:t>que cometen nuestros monitores en las Asambleas litúrgicas? </a:t>
            </a:r>
            <a:endParaRPr lang="es-ES_tradnl" b="1" dirty="0">
              <a:sym typeface="WP TypographicSymbols" pitchFamily="2" charset="0"/>
            </a:endParaRPr>
          </a:p>
          <a:p>
            <a:pPr>
              <a:buNone/>
              <a:defRPr/>
            </a:pPr>
            <a:r>
              <a:rPr lang="es-ES_tradnl" b="1" dirty="0">
                <a:sym typeface="WP TypographicSymbols" pitchFamily="2" charset="0"/>
              </a:rPr>
              <a:t>	¿</a:t>
            </a:r>
            <a:r>
              <a:rPr lang="es-ES_tradnl" b="1" dirty="0"/>
              <a:t>Cómo le pondrías con un nombre que resuma su actitud?</a:t>
            </a:r>
          </a:p>
          <a:p>
            <a:endParaRPr lang="es-MX" dirty="0"/>
          </a:p>
        </p:txBody>
      </p:sp>
      <p:pic>
        <p:nvPicPr>
          <p:cNvPr id="1026" name="Picture 2" descr="E:\IMAGENES RELIGIOSA\IMAGENES CATOLICAS (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16216" y="3861048"/>
            <a:ext cx="1847850" cy="2476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2267583"/>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2897390388"/>
              </p:ext>
            </p:extLst>
          </p:nvPr>
        </p:nvGraphicFramePr>
        <p:xfrm>
          <a:off x="179512" y="2060848"/>
          <a:ext cx="8686800" cy="3290574"/>
        </p:xfrm>
        <a:graphic>
          <a:graphicData uri="http://schemas.openxmlformats.org/drawingml/2006/table">
            <a:tbl>
              <a:tblPr>
                <a:tableStyleId>{5C22544A-7EE6-4342-B048-85BDC9FD1C3A}</a:tableStyleId>
              </a:tblPr>
              <a:tblGrid>
                <a:gridCol w="2895600"/>
                <a:gridCol w="2895600"/>
                <a:gridCol w="2895600"/>
              </a:tblGrid>
              <a:tr h="1260269">
                <a:tc>
                  <a:txBody>
                    <a:bodyPr/>
                    <a:lstStyle/>
                    <a:p>
                      <a:pPr algn="ctr" hangingPunct="0">
                        <a:spcAft>
                          <a:spcPts val="0"/>
                        </a:spcAft>
                      </a:pPr>
                      <a:r>
                        <a:rPr lang="es-ES_tradnl" sz="1300">
                          <a:effectLst/>
                        </a:rPr>
                        <a:t> </a:t>
                      </a:r>
                      <a:endParaRPr lang="es-MX" sz="1000">
                        <a:effectLst/>
                      </a:endParaRPr>
                    </a:p>
                    <a:p>
                      <a:pPr algn="ctr" hangingPunct="0">
                        <a:spcAft>
                          <a:spcPts val="0"/>
                        </a:spcAft>
                      </a:pPr>
                      <a:r>
                        <a:rPr lang="es-ES_tradnl" sz="1300">
                          <a:effectLst/>
                        </a:rPr>
                        <a:t>TAREAS</a:t>
                      </a:r>
                      <a:endParaRPr lang="es-MX" sz="1000">
                        <a:effectLst/>
                      </a:endParaRPr>
                    </a:p>
                    <a:p>
                      <a:pPr algn="ctr" hangingPunct="0">
                        <a:spcAft>
                          <a:spcPts val="0"/>
                        </a:spcAft>
                      </a:pPr>
                      <a:r>
                        <a:rPr lang="es-ES_tradnl" sz="1300">
                          <a:effectLst/>
                        </a:rPr>
                        <a:t>PRINCIPALES</a:t>
                      </a:r>
                      <a:endParaRPr lang="es-MX" sz="1000">
                        <a:effectLst/>
                        <a:latin typeface="Times New Roman"/>
                        <a:ea typeface="Times New Roman"/>
                      </a:endParaRPr>
                    </a:p>
                  </a:txBody>
                  <a:tcPr marL="72511" marR="72511" marT="0" marB="0"/>
                </a:tc>
                <a:tc>
                  <a:txBody>
                    <a:bodyPr/>
                    <a:lstStyle/>
                    <a:p>
                      <a:pPr algn="ctr" hangingPunct="0">
                        <a:spcAft>
                          <a:spcPts val="0"/>
                        </a:spcAft>
                      </a:pPr>
                      <a:r>
                        <a:rPr lang="es-ES_tradnl" sz="1300" dirty="0">
                          <a:effectLst/>
                        </a:rPr>
                        <a:t> </a:t>
                      </a:r>
                      <a:endParaRPr lang="es-MX" sz="1000" dirty="0">
                        <a:effectLst/>
                      </a:endParaRPr>
                    </a:p>
                    <a:p>
                      <a:pPr algn="ctr" hangingPunct="0">
                        <a:spcAft>
                          <a:spcPts val="0"/>
                        </a:spcAft>
                      </a:pPr>
                      <a:r>
                        <a:rPr lang="es-ES_tradnl" sz="1300" dirty="0">
                          <a:effectLst/>
                        </a:rPr>
                        <a:t>CUALIDADES</a:t>
                      </a:r>
                      <a:endParaRPr lang="es-MX" sz="1000" dirty="0">
                        <a:effectLst/>
                        <a:latin typeface="Times New Roman"/>
                        <a:ea typeface="Times New Roman"/>
                      </a:endParaRPr>
                    </a:p>
                  </a:txBody>
                  <a:tcPr marL="72511" marR="72511" marT="0" marB="0"/>
                </a:tc>
                <a:tc>
                  <a:txBody>
                    <a:bodyPr/>
                    <a:lstStyle/>
                    <a:p>
                      <a:pPr algn="ctr" hangingPunct="0">
                        <a:spcAft>
                          <a:spcPts val="0"/>
                        </a:spcAft>
                      </a:pPr>
                      <a:r>
                        <a:rPr lang="es-ES_tradnl" sz="1300">
                          <a:effectLst/>
                        </a:rPr>
                        <a:t> </a:t>
                      </a:r>
                      <a:endParaRPr lang="es-MX" sz="1000">
                        <a:effectLst/>
                      </a:endParaRPr>
                    </a:p>
                    <a:p>
                      <a:pPr algn="ctr" hangingPunct="0">
                        <a:spcAft>
                          <a:spcPts val="0"/>
                        </a:spcAft>
                      </a:pPr>
                      <a:r>
                        <a:rPr lang="es-ES_tradnl" sz="1300">
                          <a:effectLst/>
                        </a:rPr>
                        <a:t>RECURSOS</a:t>
                      </a:r>
                      <a:endParaRPr lang="es-MX" sz="1000">
                        <a:effectLst/>
                        <a:latin typeface="Times New Roman"/>
                        <a:ea typeface="Times New Roman"/>
                      </a:endParaRPr>
                    </a:p>
                  </a:txBody>
                  <a:tcPr marL="72511" marR="72511" marT="0" marB="0"/>
                </a:tc>
              </a:tr>
              <a:tr h="406061">
                <a:tc gridSpan="3">
                  <a:txBody>
                    <a:bodyPr/>
                    <a:lstStyle/>
                    <a:p>
                      <a:pPr algn="ctr" hangingPunct="0">
                        <a:spcAft>
                          <a:spcPts val="0"/>
                        </a:spcAft>
                      </a:pPr>
                      <a:r>
                        <a:rPr lang="es-ES_tradnl" sz="1300">
                          <a:effectLst/>
                        </a:rPr>
                        <a:t> </a:t>
                      </a:r>
                      <a:endParaRPr lang="es-MX" sz="1000">
                        <a:effectLst/>
                      </a:endParaRPr>
                    </a:p>
                    <a:p>
                      <a:pPr algn="ctr" hangingPunct="0">
                        <a:spcAft>
                          <a:spcPts val="0"/>
                        </a:spcAft>
                      </a:pPr>
                      <a:r>
                        <a:rPr lang="es-ES_tradnl" sz="1300">
                          <a:effectLst/>
                        </a:rPr>
                        <a:t>ANTES DE LA CELEBRACION</a:t>
                      </a:r>
                      <a:endParaRPr lang="es-MX" sz="1000">
                        <a:effectLst/>
                        <a:latin typeface="Times New Roman"/>
                        <a:ea typeface="Times New Roman"/>
                      </a:endParaRPr>
                    </a:p>
                  </a:txBody>
                  <a:tcPr marL="72511" marR="72511" marT="0" marB="0"/>
                </a:tc>
                <a:tc hMerge="1">
                  <a:txBody>
                    <a:bodyPr/>
                    <a:lstStyle/>
                    <a:p>
                      <a:endParaRPr lang="es-MX"/>
                    </a:p>
                  </a:txBody>
                  <a:tcPr/>
                </a:tc>
                <a:tc hMerge="1">
                  <a:txBody>
                    <a:bodyPr/>
                    <a:lstStyle/>
                    <a:p>
                      <a:endParaRPr lang="es-MX"/>
                    </a:p>
                  </a:txBody>
                  <a:tcPr/>
                </a:tc>
              </a:tr>
              <a:tr h="812122">
                <a:tc>
                  <a:txBody>
                    <a:bodyPr/>
                    <a:lstStyle/>
                    <a:p>
                      <a:pPr algn="just" hangingPunct="0">
                        <a:spcAft>
                          <a:spcPts val="0"/>
                        </a:spcAft>
                      </a:pPr>
                      <a:r>
                        <a:rPr lang="es-ES_tradnl" sz="1300">
                          <a:effectLst/>
                        </a:rPr>
                        <a:t> </a:t>
                      </a:r>
                      <a:endParaRPr lang="es-MX" sz="1000">
                        <a:effectLst/>
                      </a:endParaRPr>
                    </a:p>
                    <a:p>
                      <a:pPr algn="just" hangingPunct="0">
                        <a:spcAft>
                          <a:spcPts val="0"/>
                        </a:spcAft>
                      </a:pPr>
                      <a:r>
                        <a:rPr lang="es-ES_tradnl" sz="1300">
                          <a:effectLst/>
                        </a:rPr>
                        <a:t>1. Preparar la celebración con los demás miembros del EAPLP.</a:t>
                      </a:r>
                      <a:endParaRPr lang="es-MX" sz="1000">
                        <a:effectLst/>
                        <a:latin typeface="Times New Roman"/>
                        <a:ea typeface="Times New Roman"/>
                      </a:endParaRPr>
                    </a:p>
                  </a:txBody>
                  <a:tcPr marL="72511" marR="72511" marT="0" marB="0"/>
                </a:tc>
                <a:tc>
                  <a:txBody>
                    <a:bodyPr/>
                    <a:lstStyle/>
                    <a:p>
                      <a:pPr algn="just" hangingPunct="0">
                        <a:spcAft>
                          <a:spcPts val="0"/>
                        </a:spcAft>
                      </a:pPr>
                      <a:r>
                        <a:rPr lang="es-ES_tradnl" sz="1300">
                          <a:effectLst/>
                        </a:rPr>
                        <a:t> </a:t>
                      </a:r>
                      <a:endParaRPr lang="es-MX" sz="1000">
                        <a:effectLst/>
                      </a:endParaRPr>
                    </a:p>
                    <a:p>
                      <a:pPr algn="just" hangingPunct="0">
                        <a:spcAft>
                          <a:spcPts val="0"/>
                        </a:spcAft>
                      </a:pPr>
                      <a:r>
                        <a:rPr lang="es-ES_tradnl" sz="1300">
                          <a:effectLst/>
                        </a:rPr>
                        <a:t>1.1 Querer tener una adecuada y progresiva formación en pastoral litúrgica</a:t>
                      </a:r>
                      <a:endParaRPr lang="es-MX" sz="1000">
                        <a:effectLst/>
                        <a:latin typeface="Times New Roman"/>
                        <a:ea typeface="Times New Roman"/>
                      </a:endParaRPr>
                    </a:p>
                  </a:txBody>
                  <a:tcPr marL="72511" marR="72511" marT="0" marB="0"/>
                </a:tc>
                <a:tc>
                  <a:txBody>
                    <a:bodyPr/>
                    <a:lstStyle/>
                    <a:p>
                      <a:pPr algn="just" hangingPunct="0">
                        <a:spcAft>
                          <a:spcPts val="0"/>
                        </a:spcAft>
                      </a:pPr>
                      <a:r>
                        <a:rPr lang="es-ES_tradnl" sz="1300">
                          <a:effectLst/>
                        </a:rPr>
                        <a:t> </a:t>
                      </a:r>
                      <a:endParaRPr lang="es-MX" sz="1000">
                        <a:effectLst/>
                      </a:endParaRPr>
                    </a:p>
                    <a:p>
                      <a:pPr algn="just" hangingPunct="0">
                        <a:spcAft>
                          <a:spcPts val="0"/>
                        </a:spcAft>
                      </a:pPr>
                      <a:r>
                        <a:rPr lang="es-ES_tradnl" sz="1300">
                          <a:effectLst/>
                        </a:rPr>
                        <a:t>1.1Reunión semanal con el EAPLP.</a:t>
                      </a:r>
                      <a:endParaRPr lang="es-MX" sz="1000">
                        <a:effectLst/>
                      </a:endParaRPr>
                    </a:p>
                    <a:p>
                      <a:pPr algn="just" hangingPunct="0">
                        <a:spcAft>
                          <a:spcPts val="0"/>
                        </a:spcAft>
                      </a:pPr>
                      <a:r>
                        <a:rPr lang="es-ES_tradnl" sz="1300">
                          <a:effectLst/>
                        </a:rPr>
                        <a:t>1.2 Conocer la estructura y la dinámica de la celebración</a:t>
                      </a:r>
                      <a:endParaRPr lang="es-MX" sz="1000">
                        <a:effectLst/>
                        <a:latin typeface="Times New Roman"/>
                        <a:ea typeface="Times New Roman"/>
                      </a:endParaRPr>
                    </a:p>
                  </a:txBody>
                  <a:tcPr marL="72511" marR="72511" marT="0" marB="0"/>
                </a:tc>
              </a:tr>
              <a:tr h="812122">
                <a:tc>
                  <a:txBody>
                    <a:bodyPr/>
                    <a:lstStyle/>
                    <a:p>
                      <a:pPr algn="just" hangingPunct="0">
                        <a:spcAft>
                          <a:spcPts val="0"/>
                        </a:spcAft>
                      </a:pPr>
                      <a:r>
                        <a:rPr lang="es-ES_tradnl" sz="1300">
                          <a:effectLst/>
                        </a:rPr>
                        <a:t> </a:t>
                      </a:r>
                      <a:endParaRPr lang="es-MX" sz="1000">
                        <a:effectLst/>
                      </a:endParaRPr>
                    </a:p>
                    <a:p>
                      <a:pPr algn="just" hangingPunct="0">
                        <a:spcAft>
                          <a:spcPts val="0"/>
                        </a:spcAft>
                      </a:pPr>
                      <a:r>
                        <a:rPr lang="es-ES_tradnl" sz="1300">
                          <a:effectLst/>
                        </a:rPr>
                        <a:t>2. Establecer contactos con el Presidente de la celebración y demás servidores.</a:t>
                      </a:r>
                      <a:endParaRPr lang="es-MX" sz="1000">
                        <a:effectLst/>
                        <a:latin typeface="Times New Roman"/>
                        <a:ea typeface="Times New Roman"/>
                      </a:endParaRPr>
                    </a:p>
                  </a:txBody>
                  <a:tcPr marL="72511" marR="72511" marT="0" marB="0"/>
                </a:tc>
                <a:tc>
                  <a:txBody>
                    <a:bodyPr/>
                    <a:lstStyle/>
                    <a:p>
                      <a:pPr algn="just" hangingPunct="0">
                        <a:spcAft>
                          <a:spcPts val="0"/>
                        </a:spcAft>
                      </a:pPr>
                      <a:r>
                        <a:rPr lang="es-ES_tradnl" sz="1300">
                          <a:effectLst/>
                        </a:rPr>
                        <a:t> </a:t>
                      </a:r>
                      <a:endParaRPr lang="es-MX" sz="1000">
                        <a:effectLst/>
                      </a:endParaRPr>
                    </a:p>
                    <a:p>
                      <a:pPr algn="just" hangingPunct="0">
                        <a:spcAft>
                          <a:spcPts val="0"/>
                        </a:spcAft>
                      </a:pPr>
                      <a:r>
                        <a:rPr lang="es-ES_tradnl" sz="1300">
                          <a:effectLst/>
                        </a:rPr>
                        <a:t>2.1 Que sepa dialogar y relacionarse con las demás personas.</a:t>
                      </a:r>
                      <a:endParaRPr lang="es-MX" sz="1000">
                        <a:effectLst/>
                        <a:latin typeface="Times New Roman"/>
                        <a:ea typeface="Times New Roman"/>
                      </a:endParaRPr>
                    </a:p>
                  </a:txBody>
                  <a:tcPr marL="72511" marR="72511" marT="0" marB="0"/>
                </a:tc>
                <a:tc>
                  <a:txBody>
                    <a:bodyPr/>
                    <a:lstStyle/>
                    <a:p>
                      <a:pPr algn="just" hangingPunct="0">
                        <a:spcAft>
                          <a:spcPts val="0"/>
                        </a:spcAft>
                      </a:pPr>
                      <a:r>
                        <a:rPr lang="es-ES_tradnl" sz="1300" dirty="0">
                          <a:effectLst/>
                        </a:rPr>
                        <a:t> </a:t>
                      </a:r>
                      <a:endParaRPr lang="es-MX" sz="1000" dirty="0">
                        <a:effectLst/>
                      </a:endParaRPr>
                    </a:p>
                    <a:p>
                      <a:pPr algn="just" hangingPunct="0">
                        <a:spcAft>
                          <a:spcPts val="0"/>
                        </a:spcAft>
                      </a:pPr>
                      <a:r>
                        <a:rPr lang="es-ES_tradnl" sz="1300" dirty="0">
                          <a:effectLst/>
                        </a:rPr>
                        <a:t>2.1 Con el EAPLP o con una entrevista previa a la celebración.</a:t>
                      </a:r>
                      <a:endParaRPr lang="es-MX" sz="1000" dirty="0">
                        <a:effectLst/>
                        <a:latin typeface="Times New Roman"/>
                        <a:ea typeface="Times New Roman"/>
                      </a:endParaRPr>
                    </a:p>
                  </a:txBody>
                  <a:tcPr marL="72511" marR="72511" marT="0" marB="0"/>
                </a:tc>
              </a:tr>
            </a:tbl>
          </a:graphicData>
        </a:graphic>
      </p:graphicFrame>
      <p:sp>
        <p:nvSpPr>
          <p:cNvPr id="5" name="Rectangle 1"/>
          <p:cNvSpPr>
            <a:spLocks noChangeArrowheads="1"/>
          </p:cNvSpPr>
          <p:nvPr/>
        </p:nvSpPr>
        <p:spPr bwMode="auto">
          <a:xfrm>
            <a:off x="304800" y="24971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87081506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5861" y="2126864"/>
            <a:ext cx="8617001" cy="4525963"/>
          </a:xfrm>
        </p:spPr>
        <p:txBody>
          <a:bodyPr>
            <a:normAutofit/>
          </a:bodyPr>
          <a:lstStyle/>
          <a:p>
            <a:pPr marL="0" indent="0" algn="ctr" hangingPunct="0">
              <a:buNone/>
            </a:pPr>
            <a:r>
              <a:rPr lang="es-ES_tradnl" sz="4400" i="1" dirty="0" smtClean="0">
                <a:latin typeface="Arial Rounded MT Bold" pitchFamily="34" charset="0"/>
              </a:rPr>
              <a:t>Lo que todo Ministerio , incluyendo el </a:t>
            </a:r>
            <a:r>
              <a:rPr lang="es-ES_tradnl" sz="4400" i="1" dirty="0">
                <a:latin typeface="Arial Rounded MT Bold" pitchFamily="34" charset="0"/>
              </a:rPr>
              <a:t>Comentarista </a:t>
            </a:r>
            <a:r>
              <a:rPr lang="es-ES_tradnl" sz="4400" i="1" dirty="0" smtClean="0">
                <a:latin typeface="Arial Rounded MT Bold" pitchFamily="34" charset="0"/>
              </a:rPr>
              <a:t> deben tener en cuenta </a:t>
            </a:r>
            <a:r>
              <a:rPr lang="es-ES_tradnl" sz="4400" i="1" dirty="0" smtClean="0">
                <a:solidFill>
                  <a:srgbClr val="0000FF"/>
                </a:solidFill>
                <a:latin typeface="Arial Rounded MT Bold" pitchFamily="34" charset="0"/>
              </a:rPr>
              <a:t>ANTES </a:t>
            </a:r>
            <a:r>
              <a:rPr lang="es-ES_tradnl" sz="4400" i="1" dirty="0">
                <a:solidFill>
                  <a:srgbClr val="0000FF"/>
                </a:solidFill>
                <a:latin typeface="Arial Rounded MT Bold" pitchFamily="34" charset="0"/>
              </a:rPr>
              <a:t>DE</a:t>
            </a:r>
            <a:r>
              <a:rPr lang="es-ES_tradnl" sz="4400" i="1" dirty="0">
                <a:solidFill>
                  <a:srgbClr val="FF0000"/>
                </a:solidFill>
                <a:latin typeface="Arial Rounded MT Bold" pitchFamily="34" charset="0"/>
              </a:rPr>
              <a:t> </a:t>
            </a:r>
            <a:r>
              <a:rPr lang="es-ES_tradnl" sz="4400" i="1" dirty="0">
                <a:latin typeface="Arial Rounded MT Bold" pitchFamily="34" charset="0"/>
              </a:rPr>
              <a:t>la </a:t>
            </a:r>
            <a:r>
              <a:rPr lang="es-ES_tradnl" sz="4400" i="1" dirty="0" smtClean="0">
                <a:latin typeface="Arial Rounded MT Bold" pitchFamily="34" charset="0"/>
              </a:rPr>
              <a:t>celebración</a:t>
            </a:r>
            <a:endParaRPr lang="es-MX" sz="4400" i="1" dirty="0">
              <a:latin typeface="Arial Rounded MT Bold" pitchFamily="34" charset="0"/>
            </a:endParaRPr>
          </a:p>
        </p:txBody>
      </p:sp>
      <p:pic>
        <p:nvPicPr>
          <p:cNvPr id="4" name="Picture 2" descr="http://palabradediosdiaria.files.wordpress.com/2012/02/bibliarosarioyve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683568" y="80340"/>
            <a:ext cx="1512168" cy="2015915"/>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4.bp.blogspot.com/_Sl8374-mbMA/S9etQRizw4I/AAAAAAAACfQ/NNuqDR6t9_4/s1600/jesus_wisdom_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04248" y="188640"/>
            <a:ext cx="1904550" cy="209583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www.unidad.org/web/images/varios/Diezmo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0974674">
            <a:off x="293540" y="5037049"/>
            <a:ext cx="1905613" cy="143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616273" y="5032712"/>
            <a:ext cx="2053698" cy="1538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 descr="jpgcalendari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57150">
            <a:off x="6932892" y="4885521"/>
            <a:ext cx="1761326" cy="1737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5" descr="Coro+D+d+Y"/>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983159" y="4983870"/>
            <a:ext cx="1624012" cy="158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9390397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1.gstatic.com/images?q=tbn:ANd9GcTtiS60TGWDQVZHjWYxKGu1Bx-wn456Y4q6OakSWCxDKEV1fRsv"/>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72200" y="170651"/>
            <a:ext cx="2533359" cy="275429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title"/>
          </p:nvPr>
        </p:nvSpPr>
        <p:spPr/>
        <p:txBody>
          <a:bodyPr>
            <a:normAutofit/>
          </a:bodyPr>
          <a:lstStyle/>
          <a:p>
            <a:r>
              <a:rPr lang="es-MX" sz="4800" b="1" i="1" dirty="0" smtClean="0">
                <a:latin typeface="Arial Rounded MT Bold" pitchFamily="34" charset="0"/>
              </a:rPr>
              <a:t>Saber Elegir</a:t>
            </a:r>
            <a:endParaRPr lang="es-MX" sz="4800" b="1" i="1" dirty="0">
              <a:latin typeface="Arial Rounded MT Bold" pitchFamily="34" charset="0"/>
            </a:endParaRPr>
          </a:p>
        </p:txBody>
      </p:sp>
      <p:sp>
        <p:nvSpPr>
          <p:cNvPr id="3" name="2 Marcador de contenido"/>
          <p:cNvSpPr>
            <a:spLocks noGrp="1"/>
          </p:cNvSpPr>
          <p:nvPr>
            <p:ph idx="1"/>
          </p:nvPr>
        </p:nvSpPr>
        <p:spPr>
          <a:xfrm>
            <a:off x="228600" y="1700808"/>
            <a:ext cx="8686800" cy="4886003"/>
          </a:xfrm>
        </p:spPr>
        <p:txBody>
          <a:bodyPr>
            <a:normAutofit/>
          </a:bodyPr>
          <a:lstStyle/>
          <a:p>
            <a:pPr marL="0" indent="0" hangingPunct="0">
              <a:buNone/>
            </a:pPr>
            <a:r>
              <a:rPr lang="es-ES_tradnl" sz="2800" i="1" dirty="0" smtClean="0">
                <a:latin typeface="Arial Rounded MT Bold" pitchFamily="34" charset="0"/>
              </a:rPr>
              <a:t>La eficacia pastoral de la                                    celebración aumentará, sin duda,                            si se saben elegir, dentro de lo                                    que cabe, los textos apropiados, lecturas, oraciones y cantos que mejor respondan a las necesidades y a la preparación espiritual y modo de ser de quienes participan en el culto. </a:t>
            </a:r>
          </a:p>
          <a:p>
            <a:pPr marL="0" indent="0" hangingPunct="0">
              <a:buNone/>
            </a:pPr>
            <a:r>
              <a:rPr lang="es-ES_tradnl" sz="2800" i="1" dirty="0" smtClean="0">
                <a:latin typeface="Arial Rounded MT Bold" pitchFamily="34" charset="0"/>
              </a:rPr>
              <a:t>Esto se obtendrá adecuadamente si se sabe utilizar la amplia libertad de elección que enseguida se describe:</a:t>
            </a:r>
            <a:endParaRPr lang="es-MX" sz="2800" i="1" dirty="0" smtClean="0">
              <a:latin typeface="Arial Rounded MT Bold" pitchFamily="34" charset="0"/>
            </a:endParaRPr>
          </a:p>
          <a:p>
            <a:endParaRPr lang="es-MX" sz="2800" i="1" dirty="0">
              <a:latin typeface="Arial Rounded MT Bold" pitchFamily="34" charset="0"/>
            </a:endParaRPr>
          </a:p>
        </p:txBody>
      </p:sp>
    </p:spTree>
    <p:extLst>
      <p:ext uri="{BB962C8B-B14F-4D97-AF65-F5344CB8AC3E}">
        <p14:creationId xmlns:p14="http://schemas.microsoft.com/office/powerpoint/2010/main" xmlns="" val="232414232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264696"/>
          </a:xfrm>
        </p:spPr>
        <p:txBody>
          <a:bodyPr>
            <a:noAutofit/>
          </a:bodyPr>
          <a:lstStyle/>
          <a:p>
            <a:pPr marL="0" indent="0" algn="ctr">
              <a:spcBef>
                <a:spcPct val="0"/>
              </a:spcBef>
              <a:buNone/>
            </a:pPr>
            <a:r>
              <a:rPr lang="es-ES_tradnl" sz="4800" b="1" i="1" dirty="0">
                <a:latin typeface="Arial Rounded MT Bold" pitchFamily="34" charset="0"/>
                <a:ea typeface="+mj-ea"/>
                <a:cs typeface="+mj-cs"/>
              </a:rPr>
              <a:t>El  Bien de Todos </a:t>
            </a:r>
            <a:endParaRPr lang="es-MX" sz="4800" b="1" i="1" dirty="0">
              <a:latin typeface="Arial Rounded MT Bold" pitchFamily="34" charset="0"/>
              <a:ea typeface="+mj-ea"/>
              <a:cs typeface="+mj-cs"/>
            </a:endParaRPr>
          </a:p>
          <a:p>
            <a:pPr marL="0" indent="0" algn="ctr" hangingPunct="0">
              <a:buNone/>
            </a:pPr>
            <a:r>
              <a:rPr lang="es-ES_tradnl" sz="2800" i="1" dirty="0">
                <a:latin typeface="Arial Rounded MT Bold" pitchFamily="34" charset="0"/>
              </a:rPr>
              <a:t>el </a:t>
            </a:r>
            <a:r>
              <a:rPr lang="es-ES_tradnl" sz="2800" i="1" dirty="0" smtClean="0">
                <a:latin typeface="Arial Rounded MT Bold" pitchFamily="34" charset="0"/>
              </a:rPr>
              <a:t>sacerdote y el monitor, al </a:t>
            </a:r>
            <a:r>
              <a:rPr lang="es-ES_tradnl" sz="2800" i="1" dirty="0">
                <a:latin typeface="Arial Rounded MT Bold" pitchFamily="34" charset="0"/>
              </a:rPr>
              <a:t>preparar la misa, </a:t>
            </a:r>
            <a:r>
              <a:rPr lang="es-ES_tradnl" sz="2800" i="1" dirty="0" smtClean="0">
                <a:latin typeface="Arial Rounded MT Bold" pitchFamily="34" charset="0"/>
              </a:rPr>
              <a:t>miraran </a:t>
            </a:r>
            <a:r>
              <a:rPr lang="es-ES_tradnl" sz="2800" i="1" dirty="0">
                <a:latin typeface="Arial Rounded MT Bold" pitchFamily="34" charset="0"/>
              </a:rPr>
              <a:t>más al bien espiritual común de la asamblea que a sus personales preferencias. </a:t>
            </a:r>
            <a:endParaRPr lang="es-ES_tradnl" sz="2800" i="1" dirty="0" smtClean="0">
              <a:latin typeface="Arial Rounded MT Bold" pitchFamily="34" charset="0"/>
            </a:endParaRPr>
          </a:p>
          <a:p>
            <a:pPr marL="0" indent="0" algn="ctr" hangingPunct="0">
              <a:buNone/>
            </a:pPr>
            <a:endParaRPr lang="es-ES_tradnl" sz="2800" i="1" dirty="0">
              <a:latin typeface="Arial Rounded MT Bold" pitchFamily="34" charset="0"/>
            </a:endParaRPr>
          </a:p>
          <a:p>
            <a:endParaRPr lang="es-MX" sz="2400" dirty="0">
              <a:latin typeface="Arial Rounded MT Bold" pitchFamily="34" charset="0"/>
            </a:endParaRPr>
          </a:p>
        </p:txBody>
      </p:sp>
      <p:pic>
        <p:nvPicPr>
          <p:cNvPr id="26626" name="Picture 2" descr="E:\IMAGENES RELIGIOSA\IMAGENES CATOLICAS (11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2827973"/>
            <a:ext cx="3024336" cy="2260122"/>
          </a:xfrm>
          <a:prstGeom prst="rect">
            <a:avLst/>
          </a:prstGeom>
          <a:noFill/>
          <a:extLst>
            <a:ext uri="{909E8E84-426E-40DD-AFC4-6F175D3DCCD1}">
              <a14:hiddenFill xmlns:a14="http://schemas.microsoft.com/office/drawing/2010/main" xmlns="">
                <a:solidFill>
                  <a:srgbClr val="FFFFFF"/>
                </a:solidFill>
              </a14:hiddenFill>
            </a:ext>
          </a:extLst>
        </p:spPr>
      </p:pic>
      <p:pic>
        <p:nvPicPr>
          <p:cNvPr id="26627" name="Picture 3" descr="E:\IMAGENES RELIGIOSA\IMAGENES CATOLICAS (10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64088" y="3480911"/>
            <a:ext cx="3340596" cy="24925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29179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4" name="3 Rectángulo"/>
          <p:cNvSpPr/>
          <p:nvPr/>
        </p:nvSpPr>
        <p:spPr>
          <a:xfrm>
            <a:off x="683568" y="1556792"/>
            <a:ext cx="4572000" cy="4154984"/>
          </a:xfrm>
          <a:prstGeom prst="rect">
            <a:avLst/>
          </a:prstGeom>
        </p:spPr>
        <p:txBody>
          <a:bodyPr>
            <a:spAutoFit/>
          </a:bodyPr>
          <a:lstStyle/>
          <a:p>
            <a:pPr algn="ctr">
              <a:spcBef>
                <a:spcPct val="0"/>
              </a:spcBef>
            </a:pPr>
            <a:r>
              <a:rPr lang="es-ES_tradnl" sz="2400" b="1" i="1" dirty="0">
                <a:latin typeface="Arial Rounded MT Bold" pitchFamily="34" charset="0"/>
              </a:rPr>
              <a:t>De Común Acuerdo</a:t>
            </a:r>
            <a:endParaRPr lang="es-MX" sz="2400" b="1" i="1" dirty="0">
              <a:latin typeface="Arial Rounded MT Bold" pitchFamily="34" charset="0"/>
            </a:endParaRPr>
          </a:p>
          <a:p>
            <a:pPr algn="ctr" hangingPunct="0"/>
            <a:r>
              <a:rPr lang="es-ES_tradnl" sz="2400" i="1" dirty="0">
                <a:latin typeface="Arial Rounded MT Bold" pitchFamily="34" charset="0"/>
              </a:rPr>
              <a:t>Tenga presente que una elección de este tipo estará bien hacerla de común acuerdo con los que ofician con él y con los demás que habrán de tomar parte en la celebración, sin excluir a los mismos fieles en la parte que a ellos más directamente corresponde. </a:t>
            </a:r>
            <a:endParaRPr lang="es-MX" sz="2400" i="1" dirty="0">
              <a:latin typeface="Arial Rounded MT Bold" pitchFamily="34" charset="0"/>
            </a:endParaRPr>
          </a:p>
        </p:txBody>
      </p:sp>
      <p:pic>
        <p:nvPicPr>
          <p:cNvPr id="27650" name="Picture 2" descr="E:\IMAGENES RELIGIOSA\IMAGENES CATOLICAS (102).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652120" y="1772816"/>
            <a:ext cx="2901546" cy="41167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81465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6491064" cy="6264696"/>
          </a:xfrm>
        </p:spPr>
        <p:txBody>
          <a:bodyPr>
            <a:normAutofit fontScale="25000" lnSpcReduction="20000"/>
          </a:bodyPr>
          <a:lstStyle/>
          <a:p>
            <a:pPr marL="0" indent="0" algn="ctr">
              <a:spcBef>
                <a:spcPct val="0"/>
              </a:spcBef>
              <a:buNone/>
            </a:pPr>
            <a:r>
              <a:rPr lang="es-MX" sz="16000" b="1" i="1" dirty="0" smtClean="0">
                <a:latin typeface="Arial Rounded MT Bold" pitchFamily="34" charset="0"/>
                <a:ea typeface="+mj-ea"/>
                <a:cs typeface="+mj-cs"/>
              </a:rPr>
              <a:t>Prepararlo Todo</a:t>
            </a:r>
            <a:endParaRPr lang="es-MX" sz="16000" b="1" i="1" dirty="0">
              <a:latin typeface="Arial Rounded MT Bold" pitchFamily="34" charset="0"/>
              <a:ea typeface="+mj-ea"/>
              <a:cs typeface="+mj-cs"/>
            </a:endParaRPr>
          </a:p>
          <a:p>
            <a:pPr marL="0" indent="0" algn="ctr" hangingPunct="0">
              <a:buNone/>
            </a:pPr>
            <a:endParaRPr lang="es-ES_tradnl" sz="8600" i="1" dirty="0" smtClean="0">
              <a:latin typeface="Arial Rounded MT Bold" pitchFamily="34" charset="0"/>
              <a:ea typeface="+mj-ea"/>
              <a:cs typeface="+mj-cs"/>
            </a:endParaRPr>
          </a:p>
          <a:p>
            <a:pPr marL="0" indent="0" hangingPunct="0">
              <a:buNone/>
            </a:pPr>
            <a:r>
              <a:rPr lang="es-ES_tradnl" sz="11200" i="1" dirty="0" smtClean="0">
                <a:latin typeface="Arial Rounded MT Bold" pitchFamily="34" charset="0"/>
                <a:ea typeface="+mj-ea"/>
                <a:cs typeface="+mj-cs"/>
              </a:rPr>
              <a:t>Y</a:t>
            </a:r>
            <a:r>
              <a:rPr lang="es-ES_tradnl" sz="11200" i="1" dirty="0">
                <a:latin typeface="Arial Rounded MT Bold" pitchFamily="34" charset="0"/>
                <a:ea typeface="+mj-ea"/>
                <a:cs typeface="+mj-cs"/>
              </a:rPr>
              <a:t>, puesto que las combinaciones elegibles son tan diversas, es menester que, antes de la celebración, el diácono, los lectores, el salmista, el cantor, el </a:t>
            </a:r>
            <a:r>
              <a:rPr lang="es-ES_tradnl" sz="11200" i="1" dirty="0" smtClean="0">
                <a:latin typeface="Arial Rounded MT Bold" pitchFamily="34" charset="0"/>
                <a:ea typeface="+mj-ea"/>
                <a:cs typeface="+mj-cs"/>
              </a:rPr>
              <a:t>monitor y el </a:t>
            </a:r>
            <a:r>
              <a:rPr lang="es-ES_tradnl" sz="11200" i="1" dirty="0">
                <a:latin typeface="Arial Rounded MT Bold" pitchFamily="34" charset="0"/>
                <a:ea typeface="+mj-ea"/>
                <a:cs typeface="+mj-cs"/>
              </a:rPr>
              <a:t>coro, cada uno por su parte, sepa </a:t>
            </a:r>
            <a:r>
              <a:rPr lang="es-ES_tradnl" sz="11200" i="1" dirty="0" smtClean="0">
                <a:latin typeface="Arial Rounded MT Bold" pitchFamily="34" charset="0"/>
                <a:ea typeface="+mj-ea"/>
                <a:cs typeface="+mj-cs"/>
              </a:rPr>
              <a:t>claramente </a:t>
            </a:r>
            <a:r>
              <a:rPr lang="es-ES_tradnl" sz="11200" i="1" dirty="0">
                <a:latin typeface="Arial Rounded MT Bold" pitchFamily="34" charset="0"/>
                <a:ea typeface="+mj-ea"/>
                <a:cs typeface="+mj-cs"/>
              </a:rPr>
              <a:t>qué texto le corresponde, y nada se deje a la improvisación. </a:t>
            </a:r>
            <a:r>
              <a:rPr lang="es-ES_tradnl" sz="11200" i="1" dirty="0" smtClean="0">
                <a:latin typeface="Arial Rounded MT Bold" pitchFamily="34" charset="0"/>
                <a:ea typeface="+mj-ea"/>
                <a:cs typeface="+mj-cs"/>
              </a:rPr>
              <a:t> </a:t>
            </a:r>
          </a:p>
          <a:p>
            <a:pPr marL="0" indent="0" hangingPunct="0">
              <a:buNone/>
            </a:pPr>
            <a:r>
              <a:rPr lang="es-ES_tradnl" sz="11200" i="1" dirty="0" smtClean="0">
                <a:latin typeface="Arial Rounded MT Bold" pitchFamily="34" charset="0"/>
                <a:ea typeface="+mj-ea"/>
                <a:cs typeface="+mj-cs"/>
              </a:rPr>
              <a:t>En </a:t>
            </a:r>
            <a:r>
              <a:rPr lang="es-ES_tradnl" sz="11200" i="1" dirty="0">
                <a:latin typeface="Arial Rounded MT Bold" pitchFamily="34" charset="0"/>
                <a:ea typeface="+mj-ea"/>
                <a:cs typeface="+mj-cs"/>
              </a:rPr>
              <a:t>efecto, la armónica sucesión y ejecución de los ritos contribuye muchísimo a disponer el </a:t>
            </a:r>
            <a:r>
              <a:rPr lang="es-ES_tradnl" sz="11200" i="1" dirty="0" smtClean="0">
                <a:latin typeface="Arial Rounded MT Bold" pitchFamily="34" charset="0"/>
                <a:ea typeface="+mj-ea"/>
                <a:cs typeface="+mj-cs"/>
              </a:rPr>
              <a:t>espíritu </a:t>
            </a:r>
            <a:r>
              <a:rPr lang="es-ES_tradnl" sz="11200" i="1" dirty="0">
                <a:latin typeface="Arial Rounded MT Bold" pitchFamily="34" charset="0"/>
                <a:ea typeface="+mj-ea"/>
                <a:cs typeface="+mj-cs"/>
              </a:rPr>
              <a:t>de los fieles a la participación </a:t>
            </a:r>
            <a:r>
              <a:rPr lang="es-ES_tradnl" sz="11200" i="1" dirty="0" smtClean="0">
                <a:latin typeface="Arial Rounded MT Bold" pitchFamily="34" charset="0"/>
                <a:ea typeface="+mj-ea"/>
                <a:cs typeface="+mj-cs"/>
              </a:rPr>
              <a:t>eucarística</a:t>
            </a:r>
            <a:r>
              <a:rPr lang="es-ES_tradnl" sz="11200" i="1" dirty="0">
                <a:latin typeface="Arial Rounded MT Bold" pitchFamily="34" charset="0"/>
                <a:ea typeface="+mj-ea"/>
                <a:cs typeface="+mj-cs"/>
              </a:rPr>
              <a:t>. (Introducción del Misal N. 352</a:t>
            </a:r>
            <a:r>
              <a:rPr lang="es-ES_tradnl" sz="11200" i="1" dirty="0" smtClean="0">
                <a:latin typeface="Arial Rounded MT Bold" pitchFamily="34" charset="0"/>
                <a:ea typeface="+mj-ea"/>
                <a:cs typeface="+mj-cs"/>
              </a:rPr>
              <a:t>).</a:t>
            </a:r>
            <a:endParaRPr lang="es-MX" sz="11200" dirty="0"/>
          </a:p>
        </p:txBody>
      </p:sp>
      <p:pic>
        <p:nvPicPr>
          <p:cNvPr id="4" name="Picture 8" descr="http://www.parroquiasdemena.es/Catequesis%20Misa%20presentacion%208nov09%20004%20copi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217575">
            <a:off x="6345011" y="946574"/>
            <a:ext cx="2544374" cy="190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Coro+D+d+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235995">
            <a:off x="6880035" y="3209519"/>
            <a:ext cx="1967077" cy="1922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descr="monaguillos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04247" y="5256843"/>
            <a:ext cx="2028975" cy="1349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565379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9" y="0"/>
            <a:ext cx="9235924" cy="6165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58221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1520" y="1484784"/>
            <a:ext cx="8784976" cy="4431983"/>
          </a:xfrm>
          <a:prstGeom prst="rect">
            <a:avLst/>
          </a:prstGeom>
          <a:noFill/>
        </p:spPr>
        <p:txBody>
          <a:bodyPr wrap="square" rtlCol="0">
            <a:spAutoFit/>
          </a:bodyPr>
          <a:lstStyle/>
          <a:p>
            <a:pPr hangingPunct="0"/>
            <a:r>
              <a:rPr lang="es-ES_tradnl" sz="2400" dirty="0">
                <a:latin typeface="Arial Rounded MT Bold" pitchFamily="34" charset="0"/>
              </a:rPr>
              <a:t>Mt 5,13-16:</a:t>
            </a:r>
            <a:endParaRPr lang="es-MX" sz="2400" dirty="0">
              <a:latin typeface="Arial Rounded MT Bold" pitchFamily="34" charset="0"/>
            </a:endParaRPr>
          </a:p>
          <a:p>
            <a:pPr hangingPunct="0"/>
            <a:r>
              <a:rPr lang="es-ES_tradnl" sz="2400" dirty="0">
                <a:latin typeface="Arial Rounded MT Bold" pitchFamily="34" charset="0"/>
              </a:rPr>
              <a:t>“Vosotros sois la sal de la tierra. Más si la sal se desvirtúa, ¿con que se salará? Ya no sirve para nada más que para ser tirada fuera y pisoteada por los hombres. </a:t>
            </a:r>
            <a:endParaRPr lang="es-MX" sz="2400" dirty="0">
              <a:latin typeface="Arial Rounded MT Bold" pitchFamily="34" charset="0"/>
            </a:endParaRPr>
          </a:p>
          <a:p>
            <a:pPr hangingPunct="0"/>
            <a:r>
              <a:rPr lang="es-ES_tradnl" sz="2400" dirty="0">
                <a:latin typeface="Arial Rounded MT Bold" pitchFamily="34" charset="0"/>
              </a:rPr>
              <a:t>Vosotros sois la luz del mundo. No puede ocultarse una ciudad situada en la cima de un monte. Ni tampoco se enciende una lámpara y la ponen debajo del celemín, sino sobre el candelero, para que alumbre a todos los que están en la casa. Brille así vuestra luz delante de los hombres, para que vean vuestras buenas obras y glorifiquen a vuestro Padre que está en los cielos”.</a:t>
            </a:r>
            <a:endParaRPr lang="es-MX" sz="2400" dirty="0">
              <a:latin typeface="Arial Rounded MT Bold" pitchFamily="34" charset="0"/>
            </a:endParaRPr>
          </a:p>
          <a:p>
            <a:pPr hangingPunct="0"/>
            <a:r>
              <a:rPr lang="es-ES_tradnl" dirty="0">
                <a:latin typeface="Arial Rounded MT Bold" pitchFamily="34" charset="0"/>
              </a:rPr>
              <a:t> </a:t>
            </a:r>
            <a:endParaRPr lang="es-MX" dirty="0">
              <a:latin typeface="Arial Rounded MT Bold" pitchFamily="34" charset="0"/>
            </a:endParaRPr>
          </a:p>
        </p:txBody>
      </p:sp>
      <p:sp>
        <p:nvSpPr>
          <p:cNvPr id="4" name="3 CuadroTexto"/>
          <p:cNvSpPr txBox="1"/>
          <p:nvPr/>
        </p:nvSpPr>
        <p:spPr>
          <a:xfrm>
            <a:off x="1763688" y="548680"/>
            <a:ext cx="4680520" cy="461665"/>
          </a:xfrm>
          <a:prstGeom prst="rect">
            <a:avLst/>
          </a:prstGeom>
          <a:noFill/>
        </p:spPr>
        <p:txBody>
          <a:bodyPr wrap="square" rtlCol="0">
            <a:spAutoFit/>
          </a:bodyPr>
          <a:lstStyle/>
          <a:p>
            <a:pPr hangingPunct="0"/>
            <a:r>
              <a:rPr lang="es-ES_tradnl" dirty="0"/>
              <a:t>	</a:t>
            </a:r>
            <a:r>
              <a:rPr lang="es-ES_tradnl" sz="2400" b="1" dirty="0"/>
              <a:t>CELEBRACIÓN FINAL: </a:t>
            </a:r>
            <a:endParaRPr lang="es-MX" sz="2400" dirty="0"/>
          </a:p>
        </p:txBody>
      </p:sp>
    </p:spTree>
    <p:extLst>
      <p:ext uri="{BB962C8B-B14F-4D97-AF65-F5344CB8AC3E}">
        <p14:creationId xmlns:p14="http://schemas.microsoft.com/office/powerpoint/2010/main" xmlns="" val="17194207"/>
      </p:ext>
    </p:extLst>
  </p:cSld>
  <p:clrMapOvr>
    <a:masterClrMapping/>
  </p:clrMapOvr>
  <p:transition spd="slow">
    <p:cov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buNone/>
            </a:pPr>
            <a:r>
              <a:rPr lang="es-MX" dirty="0" smtClean="0"/>
              <a:t>SIGNO:  UN POCO DE SAL </a:t>
            </a:r>
            <a:endParaRPr lang="es-MX" dirty="0"/>
          </a:p>
        </p:txBody>
      </p:sp>
    </p:spTree>
    <p:extLst>
      <p:ext uri="{BB962C8B-B14F-4D97-AF65-F5344CB8AC3E}">
        <p14:creationId xmlns:p14="http://schemas.microsoft.com/office/powerpoint/2010/main" xmlns="" val="408912025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sz="3100" b="1" dirty="0">
                <a:effectLst/>
              </a:rPr>
              <a:t>ORACIÓN PARA QUIEN PRESTA UN SERVICIO EN MISA.</a:t>
            </a:r>
            <a:r>
              <a:rPr lang="es-MX" dirty="0">
                <a:effectLst/>
              </a:rPr>
              <a:t/>
            </a:r>
            <a:br>
              <a:rPr lang="es-MX" dirty="0">
                <a:effectLst/>
              </a:rPr>
            </a:br>
            <a:endParaRPr lang="es-MX" dirty="0"/>
          </a:p>
        </p:txBody>
      </p:sp>
      <p:sp>
        <p:nvSpPr>
          <p:cNvPr id="3" name="2 Marcador de contenido"/>
          <p:cNvSpPr>
            <a:spLocks noGrp="1"/>
          </p:cNvSpPr>
          <p:nvPr>
            <p:ph idx="1"/>
          </p:nvPr>
        </p:nvSpPr>
        <p:spPr>
          <a:xfrm>
            <a:off x="304800" y="1052736"/>
            <a:ext cx="8686800" cy="5805264"/>
          </a:xfrm>
        </p:spPr>
        <p:txBody>
          <a:bodyPr>
            <a:normAutofit fontScale="70000" lnSpcReduction="20000"/>
          </a:bodyPr>
          <a:lstStyle/>
          <a:p>
            <a:pPr hangingPunct="0"/>
            <a:r>
              <a:rPr lang="es-ES_tradnl" sz="4000" dirty="0"/>
              <a:t>Señor:</a:t>
            </a:r>
            <a:endParaRPr lang="es-MX" sz="4000" dirty="0"/>
          </a:p>
          <a:p>
            <a:pPr hangingPunct="0"/>
            <a:r>
              <a:rPr lang="es-ES_tradnl" sz="4000" dirty="0"/>
              <a:t>Te doy las gracias                                                                                                                                        Porque en este banquete al que me has convidado                                                                                                               permites que te ofrezca mi servicio                                                                                                                    que ponga a Tu disposición                                                                                                                           carismas que me has dado                                                                                                                                                 no por mis méritos                                                                                                                                             sino conforme a Tu misericordia.</a:t>
            </a:r>
            <a:endParaRPr lang="es-MX" sz="4000" dirty="0"/>
          </a:p>
          <a:p>
            <a:pPr hangingPunct="0"/>
            <a:r>
              <a:rPr lang="es-ES_tradnl" sz="4000" dirty="0"/>
              <a:t>Enséñame a vivir como Tú                                                                                                                                  por amor y con amor                                                                                                                                                  líbrame de toda vanidad                                                                                                                                                                    y pretensión de grandeza                                                                                                                                   concédeme pureza de intención                                                                                                                                      alegría y humildad                                                                                                                                           sabiduría y grandeza, amabilidad y diligencia                                                                                                                    docilidad y paz, puntualidad y devoción</a:t>
            </a:r>
            <a:r>
              <a:rPr lang="es-ES_tradnl" dirty="0" smtClean="0"/>
              <a:t>.</a:t>
            </a:r>
            <a:r>
              <a:rPr lang="es-ES_tradnl" dirty="0"/>
              <a:t> </a:t>
            </a:r>
            <a:endParaRPr lang="es-MX" dirty="0"/>
          </a:p>
          <a:p>
            <a:endParaRPr lang="es-MX" dirty="0"/>
          </a:p>
        </p:txBody>
      </p:sp>
    </p:spTree>
    <p:extLst>
      <p:ext uri="{BB962C8B-B14F-4D97-AF65-F5344CB8AC3E}">
        <p14:creationId xmlns:p14="http://schemas.microsoft.com/office/powerpoint/2010/main" xmlns="" val="1525063231"/>
      </p:ext>
    </p:extLst>
  </p:cSld>
  <p:clrMapOvr>
    <a:masterClrMapping/>
  </p:clrMapOvr>
  <mc:AlternateContent xmlns:mc="http://schemas.openxmlformats.org/markup-compatibility/2006">
    <mc:Choice xmlns:p14="http://schemas.microsoft.com/office/powerpoint/2010/main" xmlns="" Requires="p14">
      <p:transition p14:dur="10">
        <p14:conveyor dir="l"/>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VER: VICIOS DEL MONITOR</a:t>
            </a:r>
            <a:endParaRPr lang="es-MX" dirty="0"/>
          </a:p>
        </p:txBody>
      </p:sp>
      <p:sp>
        <p:nvSpPr>
          <p:cNvPr id="3" name="2 Marcador de contenido"/>
          <p:cNvSpPr>
            <a:spLocks noGrp="1"/>
          </p:cNvSpPr>
          <p:nvPr>
            <p:ph idx="1"/>
          </p:nvPr>
        </p:nvSpPr>
        <p:spPr>
          <a:xfrm>
            <a:off x="304800" y="1554162"/>
            <a:ext cx="3331096" cy="4525963"/>
          </a:xfrm>
        </p:spPr>
        <p:txBody>
          <a:bodyPr>
            <a:normAutofit/>
          </a:bodyPr>
          <a:lstStyle/>
          <a:p>
            <a:pPr marL="514350" indent="-514350">
              <a:lnSpc>
                <a:spcPct val="80000"/>
              </a:lnSpc>
              <a:buFont typeface="Wingdings" pitchFamily="2" charset="2"/>
              <a:buAutoNum type="arabicPlain"/>
              <a:defRPr/>
            </a:pPr>
            <a:r>
              <a:rPr lang="es-ES_tradnl" sz="4000" b="1" dirty="0"/>
              <a:t>El querer sobresalir por arriba del </a:t>
            </a:r>
            <a:r>
              <a:rPr lang="es-ES_tradnl" sz="4000" b="1" dirty="0" smtClean="0"/>
              <a:t>presidente.  </a:t>
            </a:r>
            <a:endParaRPr lang="es-ES_tradnl" sz="4000" b="1" dirty="0"/>
          </a:p>
          <a:p>
            <a:pPr marL="514350" indent="-514350">
              <a:lnSpc>
                <a:spcPct val="80000"/>
              </a:lnSpc>
              <a:buNone/>
              <a:defRPr/>
            </a:pPr>
            <a:r>
              <a:rPr lang="es-ES_tradnl" sz="4000" b="1" dirty="0" smtClean="0">
                <a:solidFill>
                  <a:schemeClr val="accent6">
                    <a:lumMod val="50000"/>
                  </a:schemeClr>
                </a:solidFill>
              </a:rPr>
              <a:t>    ( </a:t>
            </a:r>
            <a:r>
              <a:rPr lang="es-ES_tradnl" sz="4000" b="1" dirty="0">
                <a:solidFill>
                  <a:schemeClr val="accent6">
                    <a:lumMod val="50000"/>
                  </a:schemeClr>
                </a:solidFill>
              </a:rPr>
              <a:t>= llamar la </a:t>
            </a:r>
            <a:r>
              <a:rPr lang="es-ES_tradnl" sz="4000" b="1" dirty="0" smtClean="0">
                <a:solidFill>
                  <a:schemeClr val="accent6">
                    <a:lumMod val="50000"/>
                  </a:schemeClr>
                </a:solidFill>
              </a:rPr>
              <a:t>atención</a:t>
            </a:r>
            <a:r>
              <a:rPr lang="es-ES_tradnl" b="1" dirty="0" smtClean="0">
                <a:solidFill>
                  <a:schemeClr val="accent6">
                    <a:lumMod val="50000"/>
                  </a:schemeClr>
                </a:solidFill>
              </a:rPr>
              <a:t>).</a:t>
            </a:r>
            <a:endParaRPr lang="es-MX" dirty="0">
              <a:solidFill>
                <a:schemeClr val="accent6">
                  <a:lumMod val="50000"/>
                </a:schemeClr>
              </a:solidFill>
            </a:endParaRPr>
          </a:p>
        </p:txBody>
      </p:sp>
      <p:pic>
        <p:nvPicPr>
          <p:cNvPr id="4" name="Picture 4" descr="http://i85.photobucket.com/albums/k62/LUMEL/MichaelEli-CDCov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23928" y="1556792"/>
            <a:ext cx="47625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2287966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sz="3100" b="1" dirty="0">
                <a:effectLst/>
              </a:rPr>
              <a:t>ORACIÓN PARA QUIEN PRESTA UN SERVICIO EN MISA.</a:t>
            </a:r>
            <a:r>
              <a:rPr lang="es-MX" dirty="0">
                <a:effectLst/>
              </a:rPr>
              <a:t/>
            </a:r>
            <a:br>
              <a:rPr lang="es-MX" dirty="0">
                <a:effectLst/>
              </a:rPr>
            </a:br>
            <a:endParaRPr lang="es-MX" dirty="0"/>
          </a:p>
        </p:txBody>
      </p:sp>
      <p:sp>
        <p:nvSpPr>
          <p:cNvPr id="3" name="2 Marcador de contenido"/>
          <p:cNvSpPr>
            <a:spLocks noGrp="1"/>
          </p:cNvSpPr>
          <p:nvPr>
            <p:ph idx="1"/>
          </p:nvPr>
        </p:nvSpPr>
        <p:spPr>
          <a:xfrm>
            <a:off x="304800" y="1052736"/>
            <a:ext cx="7075512" cy="3168352"/>
          </a:xfrm>
        </p:spPr>
        <p:txBody>
          <a:bodyPr>
            <a:normAutofit fontScale="92500"/>
          </a:bodyPr>
          <a:lstStyle/>
          <a:p>
            <a:pPr hangingPunct="0"/>
            <a:r>
              <a:rPr lang="es-ES_tradnl" sz="3000" dirty="0" smtClean="0"/>
              <a:t>Que </a:t>
            </a:r>
            <a:r>
              <a:rPr lang="es-ES_tradnl" sz="3000" dirty="0"/>
              <a:t>nunca ponga diques a Tu gracias                                                                                                                       que a todo diga “si” como María                                                                                                                                        que sepa ser Tu Apóstol, Tu testigo                                                                                                          y que al salir colabore contigo                                                                                                                       a edificar Tu reino comunicando al mundo                                                                                            los dones recibidos en cada Eucaristía.</a:t>
            </a:r>
            <a:endParaRPr lang="es-MX" sz="3000" dirty="0"/>
          </a:p>
          <a:p>
            <a:pPr marL="0" indent="0" hangingPunct="0">
              <a:buNone/>
            </a:pPr>
            <a:r>
              <a:rPr lang="es-ES_tradnl" sz="3000" dirty="0"/>
              <a:t> </a:t>
            </a:r>
            <a:endParaRPr lang="es-MX" sz="3000" dirty="0"/>
          </a:p>
          <a:p>
            <a:endParaRPr lang="es-MX" dirty="0"/>
          </a:p>
        </p:txBody>
      </p:sp>
      <p:pic>
        <p:nvPicPr>
          <p:cNvPr id="4" name="Picture 2" descr="http://2.bp.blogspot.com/-Pw2LrwiLyHA/Tcl-6qatRfI/AAAAAAAACDE/sUVr65EV-qk/s1600/Fruto+del+Espiritu.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95603" y="3356992"/>
            <a:ext cx="2035978" cy="31716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2499195"/>
      </p:ext>
    </p:extLst>
  </p:cSld>
  <p:clrMapOvr>
    <a:masterClrMapping/>
  </p:clrMapOvr>
  <mc:AlternateContent xmlns:mc="http://schemas.openxmlformats.org/markup-compatibility/2006">
    <mc:Choice xmlns:p14="http://schemas.microsoft.com/office/powerpoint/2010/main" xmlns="" Requires="p14">
      <p:transition p14:dur="10">
        <p14:conveyor dir="l"/>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554162"/>
            <a:ext cx="5203304" cy="4525963"/>
          </a:xfrm>
        </p:spPr>
        <p:txBody>
          <a:bodyPr>
            <a:normAutofit/>
          </a:bodyPr>
          <a:lstStyle/>
          <a:p>
            <a:pPr>
              <a:defRPr/>
            </a:pPr>
            <a:endParaRPr lang="es-ES_tradnl" b="1" dirty="0" smtClean="0"/>
          </a:p>
          <a:p>
            <a:pPr>
              <a:defRPr/>
            </a:pPr>
            <a:r>
              <a:rPr lang="es-ES_tradnl" b="1" dirty="0" smtClean="0">
                <a:solidFill>
                  <a:schemeClr val="accent1">
                    <a:lumMod val="75000"/>
                  </a:schemeClr>
                </a:solidFill>
              </a:rPr>
              <a:t>2</a:t>
            </a:r>
            <a:r>
              <a:rPr lang="es-ES_tradnl" b="1" dirty="0"/>
              <a:t>	El no dar la cara, esconderse detrás de alguna columna o muro</a:t>
            </a:r>
            <a:r>
              <a:rPr lang="es-ES_tradnl" b="1" dirty="0" smtClean="0">
                <a:solidFill>
                  <a:srgbClr val="FFFF00"/>
                </a:solidFill>
              </a:rPr>
              <a:t>.</a:t>
            </a:r>
          </a:p>
          <a:p>
            <a:pPr>
              <a:defRPr/>
            </a:pPr>
            <a:r>
              <a:rPr lang="es-ES_tradnl" b="1" dirty="0" smtClean="0">
                <a:solidFill>
                  <a:schemeClr val="accent6">
                    <a:lumMod val="50000"/>
                  </a:schemeClr>
                </a:solidFill>
              </a:rPr>
              <a:t>( </a:t>
            </a:r>
            <a:r>
              <a:rPr lang="es-ES_tradnl" b="1" dirty="0">
                <a:solidFill>
                  <a:schemeClr val="accent6">
                    <a:lumMod val="50000"/>
                  </a:schemeClr>
                </a:solidFill>
              </a:rPr>
              <a:t>= el anónimo)</a:t>
            </a:r>
          </a:p>
          <a:p>
            <a:pPr>
              <a:defRPr/>
            </a:pPr>
            <a:endParaRPr lang="en-US" dirty="0">
              <a:solidFill>
                <a:schemeClr val="accent6">
                  <a:lumMod val="50000"/>
                </a:schemeClr>
              </a:solidFill>
            </a:endParaRPr>
          </a:p>
          <a:p>
            <a:endParaRPr lang="es-MX" dirty="0">
              <a:solidFill>
                <a:schemeClr val="accent6">
                  <a:lumMod val="50000"/>
                </a:schemeClr>
              </a:solidFill>
            </a:endParaRPr>
          </a:p>
        </p:txBody>
      </p:sp>
      <p:pic>
        <p:nvPicPr>
          <p:cNvPr id="4" name="Picture 2" descr="http://elproyectomatriz.files.wordpress.com/2008/02/anonim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2160" y="921877"/>
            <a:ext cx="2699222" cy="5459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8288011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554162"/>
            <a:ext cx="4771256" cy="4525963"/>
          </a:xfrm>
        </p:spPr>
        <p:txBody>
          <a:bodyPr/>
          <a:lstStyle/>
          <a:p>
            <a:endParaRPr lang="es-ES_tradnl" sz="5400" b="1" dirty="0" smtClean="0"/>
          </a:p>
          <a:p>
            <a:r>
              <a:rPr lang="es-ES_tradnl" b="1" dirty="0" smtClean="0">
                <a:solidFill>
                  <a:schemeClr val="accent1">
                    <a:lumMod val="75000"/>
                  </a:schemeClr>
                </a:solidFill>
              </a:rPr>
              <a:t>3</a:t>
            </a:r>
            <a:r>
              <a:rPr lang="es-ES_tradnl" b="1" dirty="0" smtClean="0"/>
              <a:t>. Moniciones </a:t>
            </a:r>
            <a:r>
              <a:rPr lang="es-ES_tradnl" b="1" dirty="0"/>
              <a:t>kilométricas </a:t>
            </a:r>
            <a:endParaRPr lang="es-ES_tradnl" b="1" dirty="0" smtClean="0"/>
          </a:p>
          <a:p>
            <a:pPr marL="0" indent="0">
              <a:buNone/>
            </a:pPr>
            <a:r>
              <a:rPr lang="es-ES_tradnl" b="1" dirty="0">
                <a:solidFill>
                  <a:schemeClr val="accent6">
                    <a:lumMod val="50000"/>
                  </a:schemeClr>
                </a:solidFill>
              </a:rPr>
              <a:t> </a:t>
            </a:r>
            <a:r>
              <a:rPr lang="es-ES_tradnl" b="1" dirty="0" smtClean="0">
                <a:solidFill>
                  <a:schemeClr val="accent6">
                    <a:lumMod val="50000"/>
                  </a:schemeClr>
                </a:solidFill>
              </a:rPr>
              <a:t>  ( </a:t>
            </a:r>
            <a:r>
              <a:rPr lang="es-ES_tradnl" b="1" dirty="0">
                <a:solidFill>
                  <a:schemeClr val="accent6">
                    <a:lumMod val="50000"/>
                  </a:schemeClr>
                </a:solidFill>
              </a:rPr>
              <a:t>= el larguero ) </a:t>
            </a:r>
          </a:p>
          <a:p>
            <a:endParaRPr lang="es-MX" dirty="0">
              <a:solidFill>
                <a:schemeClr val="accent6">
                  <a:lumMod val="50000"/>
                </a:schemeClr>
              </a:solidFill>
            </a:endParaRPr>
          </a:p>
        </p:txBody>
      </p:sp>
      <p:pic>
        <p:nvPicPr>
          <p:cNvPr id="4" name="Picture 2" descr="http://www.tuswallpapersgratis.com/images/wallpapers/Largo_Camino-1024x768-241786.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93016" y="1654304"/>
            <a:ext cx="5365788" cy="4104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2698221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1057</TotalTime>
  <Words>5550</Words>
  <Application>Microsoft Office PowerPoint</Application>
  <PresentationFormat>Presentación en pantalla (4:3)</PresentationFormat>
  <Paragraphs>331</Paragraphs>
  <Slides>70</Slides>
  <Notes>10</Notes>
  <HiddenSlides>0</HiddenSlides>
  <MMClips>0</MMClips>
  <ScaleCrop>false</ScaleCrop>
  <HeadingPairs>
    <vt:vector size="4" baseType="variant">
      <vt:variant>
        <vt:lpstr>Tema</vt:lpstr>
      </vt:variant>
      <vt:variant>
        <vt:i4>1</vt:i4>
      </vt:variant>
      <vt:variant>
        <vt:lpstr>Títulos de diapositiva</vt:lpstr>
      </vt:variant>
      <vt:variant>
        <vt:i4>70</vt:i4>
      </vt:variant>
    </vt:vector>
  </HeadingPairs>
  <TitlesOfParts>
    <vt:vector size="71" baseType="lpstr">
      <vt:lpstr>Viajes</vt:lpstr>
      <vt:lpstr>El Ministerio del MONITOR ANTES DE LA CELEBRACIÓN </vt:lpstr>
      <vt:lpstr>                             OBJETIVO:</vt:lpstr>
      <vt:lpstr>   AMBIENTACIÓN: Conviene que Cristo</vt:lpstr>
      <vt:lpstr>   ORACIÓN BÍBLICA  Jn 3, 28-30</vt:lpstr>
      <vt:lpstr>Evangelio según san marcos 14, 12-16, 22-26</vt:lpstr>
      <vt:lpstr>VEAMOS: LOS PECADOS DEL MONITOR O COMENTADOR</vt:lpstr>
      <vt:lpstr> VER: VICIOS DEL MONITOR</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El Equipo de Liturgia</vt:lpstr>
      <vt:lpstr>El Equipo de Liturgia</vt:lpstr>
      <vt:lpstr>El Equipo de Liturgia</vt:lpstr>
      <vt:lpstr>Comentador / Monitor</vt:lpstr>
      <vt:lpstr>Diapositiva 22</vt:lpstr>
      <vt:lpstr>Diapositiva 23</vt:lpstr>
      <vt:lpstr>MONICIONES</vt:lpstr>
      <vt:lpstr>Las Moniciones pueden ser:</vt:lpstr>
      <vt:lpstr>CUALIDADES DE UNA BUENA MONICION</vt:lpstr>
      <vt:lpstr>Diapositiva 27</vt:lpstr>
      <vt:lpstr>CUALIDADES DE UNA BUENA MONICION</vt:lpstr>
      <vt:lpstr>Diapositiva 29</vt:lpstr>
      <vt:lpstr>LÍNEAS DE ACCIÓN PARA EL MONITOR ANTES DE LA CELEBRACIÓN LITÚRGICA. </vt:lpstr>
      <vt:lpstr>Diapositiva 31</vt:lpstr>
      <vt:lpstr>Diapositiva 32</vt:lpstr>
      <vt:lpstr>2 QUE HAGAS TODO POR AMOR A DIOS. </vt:lpstr>
      <vt:lpstr>3.  LLEGAR A TIEMPO </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14. SE REQUIERE CONOCER A LA COMUNIDAD CRISTIANA. </vt:lpstr>
      <vt:lpstr>Diapositiva 49</vt:lpstr>
      <vt:lpstr>Diapositiva 50</vt:lpstr>
      <vt:lpstr>Diapositiva 51</vt:lpstr>
      <vt:lpstr>Diapositiva 52</vt:lpstr>
      <vt:lpstr>Diapositiva 53</vt:lpstr>
      <vt:lpstr>Diapositiva 54</vt:lpstr>
      <vt:lpstr>18. SE REQUIERE QUE SEA PERSONA QUE FORME PARTE DE EQUIPO ANIMADOR DE PASTORAL LITURGICA. </vt:lpstr>
      <vt:lpstr>Diapositiva 56</vt:lpstr>
      <vt:lpstr>Diapositiva 57</vt:lpstr>
      <vt:lpstr>Diapositiva 58</vt:lpstr>
      <vt:lpstr>Diapositiva 59</vt:lpstr>
      <vt:lpstr>Diapositiva 60</vt:lpstr>
      <vt:lpstr>Diapositiva 61</vt:lpstr>
      <vt:lpstr>Saber Elegir</vt:lpstr>
      <vt:lpstr>Diapositiva 63</vt:lpstr>
      <vt:lpstr>Diapositiva 64</vt:lpstr>
      <vt:lpstr>Diapositiva 65</vt:lpstr>
      <vt:lpstr>Diapositiva 66</vt:lpstr>
      <vt:lpstr>Diapositiva 67</vt:lpstr>
      <vt:lpstr>Diapositiva 68</vt:lpstr>
      <vt:lpstr>ORACIÓN PARA QUIEN PRESTA UN SERVICIO EN MISA. </vt:lpstr>
      <vt:lpstr>ORACIÓN PARA QUIEN PRESTA UN SERVICIO EN MISA.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MINISTERIO DEL MONITOR ANTES DE LA CELEBRACIÓN</dc:title>
  <dc:creator>RosaLinda</dc:creator>
  <cp:lastModifiedBy>WinuE</cp:lastModifiedBy>
  <cp:revision>105</cp:revision>
  <dcterms:created xsi:type="dcterms:W3CDTF">2012-03-02T03:36:22Z</dcterms:created>
  <dcterms:modified xsi:type="dcterms:W3CDTF">2012-07-01T18:54:12Z</dcterms:modified>
</cp:coreProperties>
</file>